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62" r:id="rId2"/>
    <p:sldId id="260" r:id="rId3"/>
    <p:sldId id="342" r:id="rId4"/>
    <p:sldId id="324" r:id="rId5"/>
    <p:sldId id="354" r:id="rId6"/>
    <p:sldId id="351" r:id="rId7"/>
    <p:sldId id="319" r:id="rId8"/>
    <p:sldId id="279" r:id="rId9"/>
    <p:sldId id="358" r:id="rId10"/>
    <p:sldId id="331" r:id="rId11"/>
    <p:sldId id="322" r:id="rId12"/>
    <p:sldId id="341" r:id="rId13"/>
    <p:sldId id="334" r:id="rId14"/>
    <p:sldId id="333" r:id="rId15"/>
    <p:sldId id="356" r:id="rId16"/>
    <p:sldId id="335" r:id="rId17"/>
    <p:sldId id="337" r:id="rId18"/>
    <p:sldId id="349" r:id="rId19"/>
    <p:sldId id="317" r:id="rId20"/>
    <p:sldId id="361" r:id="rId21"/>
    <p:sldId id="339" r:id="rId22"/>
    <p:sldId id="278" r:id="rId23"/>
    <p:sldId id="340" r:id="rId24"/>
    <p:sldId id="316" r:id="rId25"/>
    <p:sldId id="363" r:id="rId26"/>
  </p:sldIdLst>
  <p:sldSz cx="12192000" cy="6858000"/>
  <p:notesSz cx="6797675" cy="9926638"/>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71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C26"/>
    <a:srgbClr val="F3E074"/>
    <a:srgbClr val="DD9222"/>
    <a:srgbClr val="DBB419"/>
    <a:srgbClr val="5990AE"/>
    <a:srgbClr val="9E202D"/>
    <a:srgbClr val="CD4F3C"/>
    <a:srgbClr val="E48865"/>
    <a:srgbClr val="82C2D3"/>
    <a:srgbClr val="5DA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50469" autoAdjust="0"/>
  </p:normalViewPr>
  <p:slideViewPr>
    <p:cSldViewPr snapToGrid="0" showGuides="1">
      <p:cViewPr varScale="1">
        <p:scale>
          <a:sx n="55" d="100"/>
          <a:sy n="55" d="100"/>
        </p:scale>
        <p:origin x="1794" y="66"/>
      </p:cViewPr>
      <p:guideLst>
        <p:guide orient="horz" pos="1253"/>
        <p:guide pos="71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D777E48-E384-4E26-8EB4-1470A7476E49}" type="datetimeFigureOut">
              <a:rPr lang="is-IS" smtClean="0"/>
              <a:t>30.3.2017</a:t>
            </a:fld>
            <a:endParaRPr lang="is-I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916942D-1C9C-486D-BCC2-2AB33BA355B3}" type="slidenum">
              <a:rPr lang="is-IS" smtClean="0"/>
              <a:t>‹#›</a:t>
            </a:fld>
            <a:endParaRPr lang="is-IS"/>
          </a:p>
        </p:txBody>
      </p:sp>
    </p:spTree>
    <p:extLst>
      <p:ext uri="{BB962C8B-B14F-4D97-AF65-F5344CB8AC3E}">
        <p14:creationId xmlns:p14="http://schemas.microsoft.com/office/powerpoint/2010/main" val="1664575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reglugerd.is/reglugerdir/eftir-raduneytum/velferdarraduneyti/nr/0555-2016"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448D2D-E2EE-D045-860D-CE5DD35342BB}" type="slidenum">
              <a:rPr lang="en-US" smtClean="0"/>
              <a:t>1</a:t>
            </a:fld>
            <a:endParaRPr lang="en-US"/>
          </a:p>
        </p:txBody>
      </p:sp>
    </p:spTree>
    <p:extLst>
      <p:ext uri="{BB962C8B-B14F-4D97-AF65-F5344CB8AC3E}">
        <p14:creationId xmlns:p14="http://schemas.microsoft.com/office/powerpoint/2010/main" val="4052951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dirty="0" smtClean="0">
                <a:solidFill>
                  <a:schemeClr val="tx1"/>
                </a:solidFill>
                <a:effectLst/>
                <a:latin typeface="+mn-lt"/>
                <a:ea typeface="+mn-ea"/>
                <a:cs typeface="+mn-cs"/>
              </a:rPr>
              <a:t>Kraftarnir sem stuðla að lækkun á leiguverði eru:</a:t>
            </a:r>
          </a:p>
          <a:p>
            <a:pPr lvl="0"/>
            <a:endParaRPr lang="is-IS" sz="1200" kern="1200" dirty="0" smtClean="0">
              <a:solidFill>
                <a:schemeClr val="tx1"/>
              </a:solidFill>
              <a:effectLst/>
              <a:latin typeface="+mn-lt"/>
              <a:ea typeface="+mn-ea"/>
              <a:cs typeface="+mn-cs"/>
            </a:endParaRPr>
          </a:p>
          <a:p>
            <a:pPr lvl="0"/>
            <a:r>
              <a:rPr lang="is-IS" sz="1200" kern="1200" dirty="0" smtClean="0">
                <a:solidFill>
                  <a:schemeClr val="tx1"/>
                </a:solidFill>
                <a:effectLst/>
                <a:latin typeface="+mn-lt"/>
                <a:ea typeface="+mn-ea"/>
                <a:cs typeface="+mn-cs"/>
              </a:rPr>
              <a:t>- Eingöngu þarf að </a:t>
            </a:r>
            <a:r>
              <a:rPr lang="is-IS" sz="1200" b="1" u="sng" kern="1200" dirty="0" smtClean="0">
                <a:solidFill>
                  <a:schemeClr val="tx1"/>
                </a:solidFill>
                <a:effectLst/>
                <a:latin typeface="+mn-lt"/>
                <a:ea typeface="+mn-ea"/>
                <a:cs typeface="+mn-cs"/>
              </a:rPr>
              <a:t>fjármagna 56-70% stofnkostnaðar</a:t>
            </a:r>
            <a:r>
              <a:rPr lang="is-IS" sz="1200" kern="1200" dirty="0" smtClean="0">
                <a:solidFill>
                  <a:schemeClr val="tx1"/>
                </a:solidFill>
                <a:effectLst/>
                <a:latin typeface="+mn-lt"/>
                <a:ea typeface="+mn-ea"/>
                <a:cs typeface="+mn-cs"/>
              </a:rPr>
              <a:t> íbúða sem byggðar eru með stofnframlögum</a:t>
            </a:r>
          </a:p>
          <a:p>
            <a:pPr lvl="0"/>
            <a:r>
              <a:rPr lang="is-IS" sz="1200" kern="1200" dirty="0" smtClean="0">
                <a:solidFill>
                  <a:schemeClr val="tx1"/>
                </a:solidFill>
                <a:effectLst/>
                <a:latin typeface="+mn-lt"/>
                <a:ea typeface="+mn-ea"/>
                <a:cs typeface="+mn-cs"/>
              </a:rPr>
              <a:t/>
            </a:r>
            <a:br>
              <a:rPr lang="is-IS" sz="1200" kern="1200" dirty="0" smtClean="0">
                <a:solidFill>
                  <a:schemeClr val="tx1"/>
                </a:solidFill>
                <a:effectLst/>
                <a:latin typeface="+mn-lt"/>
                <a:ea typeface="+mn-ea"/>
                <a:cs typeface="+mn-cs"/>
              </a:rPr>
            </a:br>
            <a:r>
              <a:rPr lang="is-IS" sz="1200" kern="1200" dirty="0" smtClean="0">
                <a:solidFill>
                  <a:schemeClr val="tx1"/>
                </a:solidFill>
                <a:effectLst/>
                <a:latin typeface="+mn-lt"/>
                <a:ea typeface="+mn-ea"/>
                <a:cs typeface="+mn-cs"/>
              </a:rPr>
              <a:t>- Lögð er áhersla á </a:t>
            </a:r>
            <a:r>
              <a:rPr lang="is-IS" sz="1200" b="1" kern="1200" dirty="0" smtClean="0">
                <a:solidFill>
                  <a:schemeClr val="tx1"/>
                </a:solidFill>
                <a:effectLst/>
                <a:latin typeface="+mn-lt"/>
                <a:ea typeface="+mn-ea"/>
                <a:cs typeface="+mn-cs"/>
              </a:rPr>
              <a:t>hagkvæma hönnun</a:t>
            </a:r>
            <a:r>
              <a:rPr lang="is-IS" sz="1200" kern="1200" dirty="0" smtClean="0">
                <a:solidFill>
                  <a:schemeClr val="tx1"/>
                </a:solidFill>
                <a:effectLst/>
                <a:latin typeface="+mn-lt"/>
                <a:ea typeface="+mn-ea"/>
                <a:cs typeface="+mn-cs"/>
              </a:rPr>
              <a:t> í því skyni að lækka byggingarkostnað.</a:t>
            </a:r>
          </a:p>
          <a:p>
            <a:pPr lvl="0"/>
            <a:r>
              <a:rPr lang="is-IS" sz="1200" kern="1200" dirty="0" smtClean="0">
                <a:solidFill>
                  <a:schemeClr val="tx1"/>
                </a:solidFill>
                <a:effectLst/>
                <a:latin typeface="+mn-lt"/>
                <a:ea typeface="+mn-ea"/>
                <a:cs typeface="+mn-cs"/>
              </a:rPr>
              <a:t/>
            </a:r>
            <a:br>
              <a:rPr lang="is-IS" sz="1200" kern="1200" dirty="0" smtClean="0">
                <a:solidFill>
                  <a:schemeClr val="tx1"/>
                </a:solidFill>
                <a:effectLst/>
                <a:latin typeface="+mn-lt"/>
                <a:ea typeface="+mn-ea"/>
                <a:cs typeface="+mn-cs"/>
              </a:rPr>
            </a:br>
            <a:r>
              <a:rPr lang="is-IS" sz="1200" kern="1200" dirty="0" smtClean="0">
                <a:solidFill>
                  <a:schemeClr val="tx1"/>
                </a:solidFill>
                <a:effectLst/>
                <a:latin typeface="+mn-lt"/>
                <a:ea typeface="+mn-ea"/>
                <a:cs typeface="+mn-cs"/>
              </a:rPr>
              <a:t>- Húsnæðissjálfseignarstofnanir eru </a:t>
            </a:r>
            <a:r>
              <a:rPr lang="is-IS" sz="1200" b="1" u="sng" kern="1200" dirty="0" smtClean="0">
                <a:solidFill>
                  <a:schemeClr val="tx1"/>
                </a:solidFill>
                <a:effectLst/>
                <a:latin typeface="+mn-lt"/>
                <a:ea typeface="+mn-ea"/>
                <a:cs typeface="+mn-cs"/>
              </a:rPr>
              <a:t>tekjuskattsfrjálsar</a:t>
            </a:r>
            <a:endParaRPr lang="is-I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 </a:t>
            </a:r>
          </a:p>
          <a:p>
            <a:pPr lvl="0"/>
            <a:r>
              <a:rPr lang="is-IS" sz="1200" kern="1200" dirty="0" smtClean="0">
                <a:solidFill>
                  <a:schemeClr val="tx1"/>
                </a:solidFill>
                <a:effectLst/>
                <a:latin typeface="+mn-lt"/>
                <a:ea typeface="+mn-ea"/>
                <a:cs typeface="+mn-cs"/>
              </a:rPr>
              <a:t>- Kröfur í byggingarreglugerð lúta að því að </a:t>
            </a:r>
            <a:r>
              <a:rPr lang="is-IS" sz="1200" b="1" u="sng" kern="1200" dirty="0" smtClean="0">
                <a:solidFill>
                  <a:schemeClr val="tx1"/>
                </a:solidFill>
                <a:effectLst/>
                <a:latin typeface="+mn-lt"/>
                <a:ea typeface="+mn-ea"/>
                <a:cs typeface="+mn-cs"/>
              </a:rPr>
              <a:t>liðka fyrir byggingu lítilla íbúða</a:t>
            </a:r>
            <a:r>
              <a:rPr lang="is-IS" sz="1200" kern="1200" dirty="0" smtClean="0">
                <a:solidFill>
                  <a:schemeClr val="tx1"/>
                </a:solidFill>
                <a:effectLst/>
                <a:latin typeface="+mn-lt"/>
                <a:ea typeface="+mn-ea"/>
                <a:cs typeface="+mn-cs"/>
              </a:rPr>
              <a:t> og smáhýsa</a:t>
            </a:r>
          </a:p>
          <a:p>
            <a:pPr lvl="0"/>
            <a:r>
              <a:rPr lang="is-IS" sz="1200" kern="1200" dirty="0" smtClean="0">
                <a:solidFill>
                  <a:schemeClr val="tx1"/>
                </a:solidFill>
                <a:effectLst/>
                <a:latin typeface="+mn-lt"/>
                <a:ea typeface="+mn-ea"/>
                <a:cs typeface="+mn-cs"/>
              </a:rPr>
              <a:t/>
            </a:r>
            <a:br>
              <a:rPr lang="is-IS" sz="1200" kern="1200" dirty="0" smtClean="0">
                <a:solidFill>
                  <a:schemeClr val="tx1"/>
                </a:solidFill>
                <a:effectLst/>
                <a:latin typeface="+mn-lt"/>
                <a:ea typeface="+mn-ea"/>
                <a:cs typeface="+mn-cs"/>
              </a:rPr>
            </a:br>
            <a:r>
              <a:rPr lang="is-IS" sz="1200" kern="1200" dirty="0" smtClean="0">
                <a:solidFill>
                  <a:schemeClr val="tx1"/>
                </a:solidFill>
                <a:effectLst/>
                <a:latin typeface="+mn-lt"/>
                <a:ea typeface="+mn-ea"/>
                <a:cs typeface="+mn-cs"/>
              </a:rPr>
              <a:t>- Húsnæðisbætur hafa verið hækkaðar til að styðja leigumarkað. – tóku gildi 1. jan. 2017. (Hækkun húsnæðisbóta úr 22 þúsund í 31-54 þúsund.)  </a:t>
            </a:r>
          </a:p>
          <a:p>
            <a:pPr lvl="0"/>
            <a:r>
              <a:rPr lang="is-IS" sz="1200" kern="1200" dirty="0" smtClean="0">
                <a:solidFill>
                  <a:schemeClr val="tx1"/>
                </a:solidFill>
                <a:effectLst/>
                <a:latin typeface="+mn-lt"/>
                <a:ea typeface="+mn-ea"/>
                <a:cs typeface="+mn-cs"/>
              </a:rPr>
              <a:t/>
            </a:r>
            <a:br>
              <a:rPr lang="is-IS" sz="1200" kern="1200" dirty="0" smtClean="0">
                <a:solidFill>
                  <a:schemeClr val="tx1"/>
                </a:solidFill>
                <a:effectLst/>
                <a:latin typeface="+mn-lt"/>
                <a:ea typeface="+mn-ea"/>
                <a:cs typeface="+mn-cs"/>
              </a:rPr>
            </a:br>
            <a:endParaRPr lang="is-IS" dirty="0" smtClean="0"/>
          </a:p>
          <a:p>
            <a:endParaRPr lang="is-IS" dirty="0" smtClean="0"/>
          </a:p>
          <a:p>
            <a:endParaRPr lang="is-IS" dirty="0" smtClean="0"/>
          </a:p>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10</a:t>
            </a:fld>
            <a:endParaRPr lang="en-US"/>
          </a:p>
        </p:txBody>
      </p:sp>
    </p:spTree>
    <p:extLst>
      <p:ext uri="{BB962C8B-B14F-4D97-AF65-F5344CB8AC3E}">
        <p14:creationId xmlns:p14="http://schemas.microsoft.com/office/powerpoint/2010/main" val="2271931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smtClean="0"/>
              <a:t>Á</a:t>
            </a:r>
            <a:r>
              <a:rPr lang="is-IS" baseline="0" dirty="0" smtClean="0"/>
              <a:t> svæðum þar sem markaðsbrestur ríkir og almenn leiga er lág spyrja menn sig – hvernig á að brúa bilið milli markaðsleigu og lágmarksleigu til að standa undir byggingarkostnaði.  </a:t>
            </a:r>
          </a:p>
          <a:p>
            <a:endParaRPr lang="is-IS" dirty="0" smtClean="0"/>
          </a:p>
          <a:p>
            <a:r>
              <a:rPr lang="is-IS" dirty="0" smtClean="0"/>
              <a:t>Á svæðum þar sem </a:t>
            </a:r>
            <a:r>
              <a:rPr lang="is-IS" baseline="0" dirty="0" smtClean="0"/>
              <a:t>markaðsbrestur ríkir getur stofnframlag ríkis og sveitarfélaga orðið 40%.  Það þýðir að eingöngu þarf að fjármagna 60% af stofnvirði byggingarinnar í byrjun.  </a:t>
            </a:r>
            <a:endParaRPr lang="is-IS" baseline="0" dirty="0"/>
          </a:p>
          <a:p>
            <a:endParaRPr lang="is-IS" baseline="0" dirty="0"/>
          </a:p>
          <a:p>
            <a:endParaRPr lang="is-IS" baseline="0" dirty="0" smtClean="0"/>
          </a:p>
        </p:txBody>
      </p:sp>
      <p:sp>
        <p:nvSpPr>
          <p:cNvPr id="4" name="Slide Number Placeholder 3"/>
          <p:cNvSpPr>
            <a:spLocks noGrp="1"/>
          </p:cNvSpPr>
          <p:nvPr>
            <p:ph type="sldNum" sz="quarter" idx="10"/>
          </p:nvPr>
        </p:nvSpPr>
        <p:spPr/>
        <p:txBody>
          <a:bodyPr/>
          <a:lstStyle/>
          <a:p>
            <a:fld id="{21448D2D-E2EE-D045-860D-CE5DD35342BB}" type="slidenum">
              <a:rPr lang="en-US" smtClean="0"/>
              <a:pPr/>
              <a:t>11</a:t>
            </a:fld>
            <a:endParaRPr lang="en-US"/>
          </a:p>
        </p:txBody>
      </p:sp>
    </p:spTree>
    <p:extLst>
      <p:ext uri="{BB962C8B-B14F-4D97-AF65-F5344CB8AC3E}">
        <p14:creationId xmlns:p14="http://schemas.microsoft.com/office/powerpoint/2010/main" val="1688161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baseline="0" dirty="0"/>
          </a:p>
          <a:p>
            <a:r>
              <a:rPr lang="is-IS" baseline="0" dirty="0" smtClean="0"/>
              <a:t>Þar sem markaðsbrestur ríkir geta umsækjendur fengið 40% stofnframlag af </a:t>
            </a:r>
            <a:r>
              <a:rPr lang="is-IS" b="1" u="sng" baseline="0" dirty="0" smtClean="0"/>
              <a:t>stofnvirði</a:t>
            </a:r>
            <a:r>
              <a:rPr lang="is-IS" baseline="0" dirty="0" smtClean="0"/>
              <a:t> íbúðar</a:t>
            </a:r>
          </a:p>
          <a:p>
            <a:endParaRPr lang="is-IS" baseline="0" dirty="0" smtClean="0"/>
          </a:p>
          <a:p>
            <a:r>
              <a:rPr lang="is-IS" baseline="0" dirty="0" smtClean="0"/>
              <a:t>Þegar lán hafa verið greidd upp og kemur að endurgreiðslu stofnframlaganna nemur endurgreiðslan að hámarki 34% af </a:t>
            </a:r>
            <a:r>
              <a:rPr lang="is-IS" b="1" u="sng" baseline="0" dirty="0" smtClean="0"/>
              <a:t>fasteignamati</a:t>
            </a:r>
            <a:r>
              <a:rPr lang="is-IS" baseline="0" dirty="0" smtClean="0"/>
              <a:t> íbúðar.  </a:t>
            </a:r>
          </a:p>
          <a:p>
            <a:endParaRPr lang="is-IS" baseline="0" dirty="0" smtClean="0"/>
          </a:p>
          <a:p>
            <a:r>
              <a:rPr lang="is-IS" baseline="0" dirty="0" smtClean="0"/>
              <a:t>Viðbótarframlög ríkis sem eru veitt vegna markaðsbrests eru ekki endurkræf.  Ríkið mun krefjast endurgreiðslu á 18% stofnframlagi sínu en sveitarfélög ákveða hvert fyrir sig hvort þau muni krefjast endurgreiðslu sinna stofnframlaga.</a:t>
            </a:r>
            <a:endParaRPr lang="is-IS" baseline="0" dirty="0"/>
          </a:p>
          <a:p>
            <a:endParaRPr lang="is-IS" baseline="0" dirty="0" smtClean="0"/>
          </a:p>
        </p:txBody>
      </p:sp>
      <p:sp>
        <p:nvSpPr>
          <p:cNvPr id="4" name="Slide Number Placeholder 3"/>
          <p:cNvSpPr>
            <a:spLocks noGrp="1"/>
          </p:cNvSpPr>
          <p:nvPr>
            <p:ph type="sldNum" sz="quarter" idx="10"/>
          </p:nvPr>
        </p:nvSpPr>
        <p:spPr/>
        <p:txBody>
          <a:bodyPr/>
          <a:lstStyle/>
          <a:p>
            <a:fld id="{21448D2D-E2EE-D045-860D-CE5DD35342BB}" type="slidenum">
              <a:rPr lang="en-US" smtClean="0"/>
              <a:pPr/>
              <a:t>12</a:t>
            </a:fld>
            <a:endParaRPr lang="en-US"/>
          </a:p>
        </p:txBody>
      </p:sp>
    </p:spTree>
    <p:extLst>
      <p:ext uri="{BB962C8B-B14F-4D97-AF65-F5344CB8AC3E}">
        <p14:creationId xmlns:p14="http://schemas.microsoft.com/office/powerpoint/2010/main" val="1958226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F916942D-1C9C-486D-BCC2-2AB33BA355B3}" type="slidenum">
              <a:rPr lang="is-IS" smtClean="0"/>
              <a:t>13</a:t>
            </a:fld>
            <a:endParaRPr lang="is-IS"/>
          </a:p>
        </p:txBody>
      </p:sp>
    </p:spTree>
    <p:extLst>
      <p:ext uri="{BB962C8B-B14F-4D97-AF65-F5344CB8AC3E}">
        <p14:creationId xmlns:p14="http://schemas.microsoft.com/office/powerpoint/2010/main" val="73413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b="1" kern="1200" dirty="0" smtClean="0">
                <a:solidFill>
                  <a:schemeClr val="tx1"/>
                </a:solidFill>
                <a:effectLst/>
                <a:latin typeface="+mn-lt"/>
                <a:ea typeface="+mn-ea"/>
                <a:cs typeface="+mn-cs"/>
              </a:rPr>
              <a:t>Samkeppni um fjármagn sem lagt</a:t>
            </a:r>
            <a:r>
              <a:rPr lang="is-IS" sz="1200" b="1" kern="1200" baseline="0" dirty="0" smtClean="0">
                <a:solidFill>
                  <a:schemeClr val="tx1"/>
                </a:solidFill>
                <a:effectLst/>
                <a:latin typeface="+mn-lt"/>
                <a:ea typeface="+mn-ea"/>
                <a:cs typeface="+mn-cs"/>
              </a:rPr>
              <a:t> er í stofnframlög</a:t>
            </a:r>
            <a:r>
              <a:rPr lang="is-IS" sz="1200" b="1"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1" kern="1200" dirty="0" smtClean="0">
                <a:solidFill>
                  <a:schemeClr val="tx1"/>
                </a:solidFill>
                <a:effectLst/>
                <a:latin typeface="+mn-lt"/>
                <a:ea typeface="+mn-ea"/>
                <a:cs typeface="+mn-cs"/>
              </a:rPr>
              <a:t>Það er samkeppni um það fjármagn sem ríkið leggur til stofnframlaga</a:t>
            </a:r>
            <a:r>
              <a:rPr lang="is-IS" sz="1200" kern="1200" dirty="0" smtClean="0">
                <a:solidFill>
                  <a:schemeClr val="tx1"/>
                </a:solidFill>
                <a:effectLst/>
                <a:latin typeface="+mn-lt"/>
                <a:ea typeface="+mn-ea"/>
                <a:cs typeface="+mn-cs"/>
              </a:rPr>
              <a:t>. Þegar sótt er um hærri fjárhæðir en auglýstar eru kemur að </a:t>
            </a:r>
            <a:r>
              <a:rPr lang="is-IS" sz="1200" b="1" kern="1200" dirty="0" smtClean="0">
                <a:solidFill>
                  <a:schemeClr val="tx1"/>
                </a:solidFill>
                <a:effectLst/>
                <a:latin typeface="+mn-lt"/>
                <a:ea typeface="+mn-ea"/>
                <a:cs typeface="+mn-cs"/>
              </a:rPr>
              <a:t>forgangsröðun milli umsókna og byggir hún á áherslum laganna sem eru: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s-IS" sz="1200" b="1" kern="1200" dirty="0" smtClean="0">
                <a:solidFill>
                  <a:schemeClr val="tx1"/>
                </a:solidFill>
                <a:effectLst/>
                <a:latin typeface="+mn-lt"/>
                <a:ea typeface="+mn-ea"/>
                <a:cs typeface="+mn-cs"/>
              </a:rPr>
              <a:t>þörf á byggingu í sveitarfélaginu,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s-IS" sz="1200" b="1" kern="1200" dirty="0" smtClean="0">
                <a:solidFill>
                  <a:schemeClr val="tx1"/>
                </a:solidFill>
                <a:effectLst/>
                <a:latin typeface="+mn-lt"/>
                <a:ea typeface="+mn-ea"/>
                <a:cs typeface="+mn-cs"/>
              </a:rPr>
              <a:t>nýbygging umfram kaup,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s-IS" sz="1200" b="1" kern="1200" dirty="0" smtClean="0">
                <a:solidFill>
                  <a:schemeClr val="tx1"/>
                </a:solidFill>
                <a:effectLst/>
                <a:latin typeface="+mn-lt"/>
                <a:ea typeface="+mn-ea"/>
                <a:cs typeface="+mn-cs"/>
              </a:rPr>
              <a:t>hagkvæm íbúð,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s-IS" sz="1200" b="1" kern="1200" dirty="0" smtClean="0">
                <a:solidFill>
                  <a:schemeClr val="tx1"/>
                </a:solidFill>
                <a:effectLst/>
                <a:latin typeface="+mn-lt"/>
                <a:ea typeface="+mn-ea"/>
                <a:cs typeface="+mn-cs"/>
              </a:rPr>
              <a:t>félagsleg blöndun,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s-IS" sz="1200" b="1" kern="1200" dirty="0" smtClean="0">
                <a:solidFill>
                  <a:schemeClr val="tx1"/>
                </a:solidFill>
                <a:effectLst/>
                <a:latin typeface="+mn-lt"/>
                <a:ea typeface="+mn-ea"/>
                <a:cs typeface="+mn-cs"/>
              </a:rPr>
              <a:t>viðskiptaáætlun sem gengur upp bæði fyrir félagið og viðskiptaáætlun sem stuðlar að leiguverði sé innan við 25% af tekjum þarfahópsin</a:t>
            </a:r>
            <a:r>
              <a:rPr lang="is-IS" sz="1200" b="0" kern="1200" dirty="0" smtClean="0">
                <a:solidFill>
                  <a:schemeClr val="tx1"/>
                </a:solidFill>
                <a:effectLst/>
                <a:latin typeface="+mn-lt"/>
                <a:ea typeface="+mn-ea"/>
                <a:cs typeface="+mn-cs"/>
              </a:rPr>
              <a:t>.</a:t>
            </a:r>
            <a:r>
              <a:rPr lang="is-I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dirty="0" smtClean="0">
                <a:solidFill>
                  <a:schemeClr val="tx1"/>
                </a:solidFill>
                <a:effectLst/>
                <a:latin typeface="+mn-lt"/>
                <a:ea typeface="+mn-ea"/>
                <a:cs typeface="+mn-cs"/>
              </a:rPr>
              <a:t>Áherslan á </a:t>
            </a:r>
            <a:r>
              <a:rPr lang="is-IS" sz="1200" u="sng" kern="1200" dirty="0" smtClean="0">
                <a:solidFill>
                  <a:schemeClr val="tx1"/>
                </a:solidFill>
                <a:effectLst/>
                <a:latin typeface="+mn-lt"/>
                <a:ea typeface="+mn-ea"/>
                <a:cs typeface="+mn-cs"/>
              </a:rPr>
              <a:t>nýjar byggingar </a:t>
            </a:r>
            <a:r>
              <a:rPr lang="is-IS" sz="1200" kern="1200" dirty="0" smtClean="0">
                <a:solidFill>
                  <a:schemeClr val="tx1"/>
                </a:solidFill>
                <a:effectLst/>
                <a:latin typeface="+mn-lt"/>
                <a:ea typeface="+mn-ea"/>
                <a:cs typeface="+mn-cs"/>
              </a:rPr>
              <a:t>og byggingar þar sem </a:t>
            </a:r>
            <a:r>
              <a:rPr lang="is-IS" sz="1200" u="sng" kern="1200" dirty="0" smtClean="0">
                <a:solidFill>
                  <a:schemeClr val="tx1"/>
                </a:solidFill>
                <a:effectLst/>
                <a:latin typeface="+mn-lt"/>
                <a:ea typeface="+mn-ea"/>
                <a:cs typeface="+mn-cs"/>
              </a:rPr>
              <a:t>þörfin</a:t>
            </a:r>
            <a:r>
              <a:rPr lang="is-IS" sz="1200" kern="1200" dirty="0" smtClean="0">
                <a:solidFill>
                  <a:schemeClr val="tx1"/>
                </a:solidFill>
                <a:effectLst/>
                <a:latin typeface="+mn-lt"/>
                <a:ea typeface="+mn-ea"/>
                <a:cs typeface="+mn-cs"/>
              </a:rPr>
              <a:t> er mest vega mest í því mati.  </a:t>
            </a:r>
          </a:p>
          <a:p>
            <a:endParaRPr lang="is-IS" sz="1200" b="1" kern="1200" dirty="0" smtClean="0">
              <a:solidFill>
                <a:schemeClr val="tx1"/>
              </a:solidFill>
              <a:effectLst/>
              <a:latin typeface="+mn-lt"/>
              <a:ea typeface="+mn-ea"/>
              <a:cs typeface="+mn-cs"/>
            </a:endParaRPr>
          </a:p>
          <a:p>
            <a:endParaRPr lang="is-IS" sz="1200" b="1"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Mat á hagkvæmni</a:t>
            </a:r>
          </a:p>
          <a:p>
            <a:endParaRPr lang="is-I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Það er ekki </a:t>
            </a:r>
            <a:r>
              <a:rPr lang="is-IS" sz="1200" b="1" kern="1200" dirty="0" smtClean="0">
                <a:solidFill>
                  <a:schemeClr val="tx1"/>
                </a:solidFill>
                <a:effectLst/>
                <a:latin typeface="+mn-lt"/>
                <a:ea typeface="+mn-ea"/>
                <a:cs typeface="+mn-cs"/>
              </a:rPr>
              <a:t>mælt fyrir einni ríkisleið í hönnun eða hagkvæmni í lögunum </a:t>
            </a:r>
            <a:r>
              <a:rPr lang="is-IS" sz="1200" kern="1200" dirty="0" smtClean="0">
                <a:solidFill>
                  <a:schemeClr val="tx1"/>
                </a:solidFill>
                <a:effectLst/>
                <a:latin typeface="+mn-lt"/>
                <a:ea typeface="+mn-ea"/>
                <a:cs typeface="+mn-cs"/>
              </a:rPr>
              <a:t>heldur er lagt mat á hverja og eina umsókn út frá nokkrum þáttum.  Við hjá Íbúðalánasjóði nutum góðs af því að hafa eignast og selt mikið af eignum. Við höfum starfandi bæði </a:t>
            </a:r>
            <a:r>
              <a:rPr lang="is-IS" sz="1200" b="1" kern="1200" dirty="0" smtClean="0">
                <a:solidFill>
                  <a:schemeClr val="tx1"/>
                </a:solidFill>
                <a:effectLst/>
                <a:latin typeface="+mn-lt"/>
                <a:ea typeface="+mn-ea"/>
                <a:cs typeface="+mn-cs"/>
              </a:rPr>
              <a:t>fasteignasala og byggingarfræðinga </a:t>
            </a:r>
            <a:r>
              <a:rPr lang="is-IS" sz="1200" kern="1200" dirty="0" smtClean="0">
                <a:solidFill>
                  <a:schemeClr val="tx1"/>
                </a:solidFill>
                <a:effectLst/>
                <a:latin typeface="+mn-lt"/>
                <a:ea typeface="+mn-ea"/>
                <a:cs typeface="+mn-cs"/>
              </a:rPr>
              <a:t>sem hafa gríðarlega þekkingu á fasteignamarkaðnum og hafa bæði ástands- og verðmetið eignir á landinu öllu. Við byggjum einnig á </a:t>
            </a:r>
            <a:r>
              <a:rPr lang="is-IS" sz="1200" b="1" kern="1200" dirty="0" smtClean="0">
                <a:solidFill>
                  <a:schemeClr val="tx1"/>
                </a:solidFill>
                <a:effectLst/>
                <a:latin typeface="+mn-lt"/>
                <a:ea typeface="+mn-ea"/>
                <a:cs typeface="+mn-cs"/>
              </a:rPr>
              <a:t>gögnum frá Þjóðskrá </a:t>
            </a:r>
            <a:r>
              <a:rPr lang="is-IS" sz="1200" kern="1200" dirty="0" smtClean="0">
                <a:solidFill>
                  <a:schemeClr val="tx1"/>
                </a:solidFill>
                <a:effectLst/>
                <a:latin typeface="+mn-lt"/>
                <a:ea typeface="+mn-ea"/>
                <a:cs typeface="+mn-cs"/>
              </a:rPr>
              <a:t>þar sem við höfum </a:t>
            </a:r>
            <a:r>
              <a:rPr lang="is-IS" sz="1200" b="1" kern="1200" dirty="0" smtClean="0">
                <a:solidFill>
                  <a:schemeClr val="tx1"/>
                </a:solidFill>
                <a:effectLst/>
                <a:latin typeface="+mn-lt"/>
                <a:ea typeface="+mn-ea"/>
                <a:cs typeface="+mn-cs"/>
              </a:rPr>
              <a:t>yfirlit alla þinglýsta kaupsamninga </a:t>
            </a:r>
            <a:r>
              <a:rPr lang="is-IS" sz="1200" kern="1200" dirty="0" smtClean="0">
                <a:solidFill>
                  <a:schemeClr val="tx1"/>
                </a:solidFill>
                <a:effectLst/>
                <a:latin typeface="+mn-lt"/>
                <a:ea typeface="+mn-ea"/>
                <a:cs typeface="+mn-cs"/>
              </a:rPr>
              <a:t>á landinu. Til hliðsjónar höfum við ennfremur </a:t>
            </a:r>
            <a:r>
              <a:rPr lang="is-IS" sz="1200" b="1" kern="1200" dirty="0" smtClean="0">
                <a:solidFill>
                  <a:schemeClr val="tx1"/>
                </a:solidFill>
                <a:effectLst/>
                <a:latin typeface="+mn-lt"/>
                <a:ea typeface="+mn-ea"/>
                <a:cs typeface="+mn-cs"/>
              </a:rPr>
              <a:t>byggingarlykil Hannarr</a:t>
            </a:r>
            <a:r>
              <a:rPr lang="is-IS" sz="1200" kern="1200" dirty="0" smtClean="0">
                <a:solidFill>
                  <a:schemeClr val="tx1"/>
                </a:solidFill>
                <a:effectLst/>
                <a:latin typeface="+mn-lt"/>
                <a:ea typeface="+mn-ea"/>
                <a:cs typeface="+mn-cs"/>
              </a:rPr>
              <a:t>.  Gefin er umsögn um mat á hagkvæmni í öllum umsóknum sem byggir á lagaáherslunni að </a:t>
            </a:r>
            <a:r>
              <a:rPr lang="is-IS" sz="1200" b="1" kern="1200" dirty="0" smtClean="0">
                <a:solidFill>
                  <a:schemeClr val="tx1"/>
                </a:solidFill>
                <a:effectLst/>
                <a:latin typeface="+mn-lt"/>
                <a:ea typeface="+mn-ea"/>
                <a:cs typeface="+mn-cs"/>
              </a:rPr>
              <a:t>íbúðirnar séu eins hagkvæmar og aðstæður leyfa í því skyni að unnt verði að leigja þær á viðráðanlegum kjörum.   </a:t>
            </a:r>
            <a:endParaRPr lang="is-IS" sz="1200" kern="1200" dirty="0" smtClean="0">
              <a:solidFill>
                <a:schemeClr val="tx1"/>
              </a:solidFill>
              <a:effectLst/>
              <a:latin typeface="+mn-lt"/>
              <a:ea typeface="+mn-ea"/>
              <a:cs typeface="+mn-cs"/>
            </a:endParaRPr>
          </a:p>
          <a:p>
            <a:endParaRPr lang="is-I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Þegar kemur að því að meta hagkvæmni eru nokkrir þættir sem skipta meginmáli:</a:t>
            </a:r>
          </a:p>
          <a:p>
            <a:pPr marL="171450" lvl="0" indent="-171450" algn="just">
              <a:lnSpc>
                <a:spcPct val="110000"/>
              </a:lnSpc>
              <a:spcAft>
                <a:spcPts val="600"/>
              </a:spcAft>
              <a:buFont typeface="Arial" panose="020B0604020202020204" pitchFamily="34" charset="0"/>
              <a:buChar char="•"/>
              <a:tabLst>
                <a:tab pos="161290" algn="dec"/>
                <a:tab pos="251460" algn="l"/>
                <a:tab pos="341630" algn="l"/>
                <a:tab pos="431800" algn="l"/>
                <a:tab pos="612140" algn="l"/>
                <a:tab pos="701675" algn="l"/>
                <a:tab pos="881380" algn="l"/>
                <a:tab pos="4355465" algn="l"/>
                <a:tab pos="4967605" algn="r"/>
              </a:tabLst>
            </a:pPr>
            <a:r>
              <a:rPr lang="is-IS" sz="1200" dirty="0" smtClean="0">
                <a:solidFill>
                  <a:schemeClr val="tx1">
                    <a:lumMod val="75000"/>
                    <a:lumOff val="25000"/>
                  </a:schemeClr>
                </a:solidFill>
                <a:latin typeface="Fedra Sans Std Bold" panose="020B0803040000020004" pitchFamily="34" charset="0"/>
                <a:ea typeface="Times New Roman" panose="02020603050405020304" pitchFamily="18" charset="0"/>
              </a:rPr>
              <a:t>Stærð   </a:t>
            </a:r>
          </a:p>
          <a:p>
            <a:pPr marL="171450" lvl="0" indent="-171450" algn="just">
              <a:lnSpc>
                <a:spcPct val="110000"/>
              </a:lnSpc>
              <a:spcAft>
                <a:spcPts val="600"/>
              </a:spcAft>
              <a:buFont typeface="Arial" panose="020B0604020202020204" pitchFamily="34" charset="0"/>
              <a:buChar char="•"/>
              <a:tabLst>
                <a:tab pos="161290" algn="dec"/>
                <a:tab pos="251460" algn="l"/>
                <a:tab pos="341630" algn="l"/>
                <a:tab pos="431800" algn="l"/>
                <a:tab pos="612140" algn="l"/>
                <a:tab pos="701675" algn="l"/>
                <a:tab pos="881380" algn="l"/>
                <a:tab pos="4355465" algn="l"/>
                <a:tab pos="4967605" algn="r"/>
              </a:tabLst>
            </a:pPr>
            <a:r>
              <a:rPr lang="is-IS" sz="1200" dirty="0" smtClean="0">
                <a:solidFill>
                  <a:schemeClr val="tx1">
                    <a:lumMod val="75000"/>
                    <a:lumOff val="25000"/>
                  </a:schemeClr>
                </a:solidFill>
                <a:latin typeface="Fedra Sans Std Bold" panose="020B0803040000020004" pitchFamily="34" charset="0"/>
                <a:ea typeface="Times New Roman" panose="02020603050405020304" pitchFamily="18" charset="0"/>
              </a:rPr>
              <a:t>Lóðir og lóðarverð</a:t>
            </a:r>
          </a:p>
          <a:p>
            <a:pPr marL="171450" lvl="0" indent="-171450" algn="just">
              <a:lnSpc>
                <a:spcPct val="110000"/>
              </a:lnSpc>
              <a:spcAft>
                <a:spcPts val="600"/>
              </a:spcAft>
              <a:buFont typeface="Arial" panose="020B0604020202020204" pitchFamily="34" charset="0"/>
              <a:buChar char="•"/>
              <a:tabLst>
                <a:tab pos="161290" algn="dec"/>
                <a:tab pos="251460" algn="l"/>
                <a:tab pos="341630" algn="l"/>
                <a:tab pos="431800" algn="l"/>
                <a:tab pos="612140" algn="l"/>
                <a:tab pos="701675" algn="l"/>
                <a:tab pos="881380" algn="l"/>
                <a:tab pos="4355465" algn="l"/>
                <a:tab pos="4967605" algn="r"/>
              </a:tabLst>
            </a:pPr>
            <a:r>
              <a:rPr lang="is-IS" sz="1200" dirty="0" smtClean="0">
                <a:solidFill>
                  <a:schemeClr val="tx1">
                    <a:lumMod val="75000"/>
                    <a:lumOff val="25000"/>
                  </a:schemeClr>
                </a:solidFill>
                <a:latin typeface="Fedra Sans Std Bold" panose="020B0803040000020004" pitchFamily="34" charset="0"/>
                <a:ea typeface="Times New Roman" panose="02020603050405020304" pitchFamily="18" charset="0"/>
              </a:rPr>
              <a:t>Hámarksbyggingarkostnaður</a:t>
            </a:r>
          </a:p>
          <a:p>
            <a:pPr marL="171450" lvl="0" indent="-171450" algn="just">
              <a:lnSpc>
                <a:spcPct val="110000"/>
              </a:lnSpc>
              <a:spcAft>
                <a:spcPts val="600"/>
              </a:spcAft>
              <a:buFont typeface="Arial" panose="020B0604020202020204" pitchFamily="34" charset="0"/>
              <a:buChar char="•"/>
              <a:tabLst>
                <a:tab pos="161290" algn="dec"/>
                <a:tab pos="251460" algn="l"/>
                <a:tab pos="341630" algn="l"/>
                <a:tab pos="431800" algn="l"/>
                <a:tab pos="612140" algn="l"/>
                <a:tab pos="701675" algn="l"/>
                <a:tab pos="881380" algn="l"/>
                <a:tab pos="4355465" algn="l"/>
                <a:tab pos="4967605" algn="r"/>
              </a:tabLst>
            </a:pPr>
            <a:r>
              <a:rPr lang="is-IS" sz="1200" dirty="0" smtClean="0">
                <a:solidFill>
                  <a:schemeClr val="tx1">
                    <a:lumMod val="75000"/>
                    <a:lumOff val="25000"/>
                  </a:schemeClr>
                </a:solidFill>
                <a:latin typeface="Fedra Sans Std Bold" panose="020B0803040000020004" pitchFamily="34" charset="0"/>
                <a:ea typeface="Times New Roman" panose="02020603050405020304" pitchFamily="18" charset="0"/>
              </a:rPr>
              <a:t>Bílakjallarar</a:t>
            </a:r>
          </a:p>
          <a:p>
            <a:pPr marL="171450" lvl="0" indent="-171450" algn="just">
              <a:lnSpc>
                <a:spcPct val="110000"/>
              </a:lnSpc>
              <a:spcAft>
                <a:spcPts val="600"/>
              </a:spcAft>
              <a:buFont typeface="Arial" panose="020B0604020202020204" pitchFamily="34" charset="0"/>
              <a:buChar char="•"/>
              <a:tabLst>
                <a:tab pos="161290" algn="dec"/>
                <a:tab pos="251460" algn="l"/>
                <a:tab pos="341630" algn="l"/>
                <a:tab pos="431800" algn="l"/>
                <a:tab pos="612140" algn="l"/>
                <a:tab pos="701675" algn="l"/>
                <a:tab pos="881380" algn="l"/>
                <a:tab pos="4355465" algn="l"/>
                <a:tab pos="4967605" algn="r"/>
              </a:tabLst>
            </a:pPr>
            <a:r>
              <a:rPr lang="is-IS" sz="1200" dirty="0" smtClean="0">
                <a:solidFill>
                  <a:schemeClr val="tx1">
                    <a:lumMod val="75000"/>
                    <a:lumOff val="25000"/>
                  </a:schemeClr>
                </a:solidFill>
                <a:latin typeface="Fedra Sans Std Bold" panose="020B0803040000020004" pitchFamily="34" charset="0"/>
                <a:ea typeface="Times New Roman" panose="02020603050405020304" pitchFamily="18" charset="0"/>
              </a:rPr>
              <a:t>Hönnun og innra skipulag</a:t>
            </a:r>
          </a:p>
          <a:p>
            <a:pPr marL="171450" lvl="0" indent="-171450" algn="just">
              <a:lnSpc>
                <a:spcPct val="110000"/>
              </a:lnSpc>
              <a:spcAft>
                <a:spcPts val="600"/>
              </a:spcAft>
              <a:buFont typeface="Arial" panose="020B0604020202020204" pitchFamily="34" charset="0"/>
              <a:buChar char="•"/>
              <a:tabLst>
                <a:tab pos="161290" algn="dec"/>
                <a:tab pos="251460" algn="l"/>
                <a:tab pos="341630" algn="l"/>
                <a:tab pos="431800" algn="l"/>
                <a:tab pos="612140" algn="l"/>
                <a:tab pos="701675" algn="l"/>
                <a:tab pos="881380" algn="l"/>
                <a:tab pos="4355465" algn="l"/>
                <a:tab pos="4967605" algn="r"/>
              </a:tabLst>
            </a:pPr>
            <a:r>
              <a:rPr lang="is-IS" sz="1200" dirty="0" smtClean="0">
                <a:solidFill>
                  <a:schemeClr val="tx1">
                    <a:lumMod val="75000"/>
                    <a:lumOff val="25000"/>
                  </a:schemeClr>
                </a:solidFill>
                <a:latin typeface="Fedra Sans Std Bold" panose="020B0803040000020004" pitchFamily="34" charset="0"/>
                <a:ea typeface="Times New Roman" panose="02020603050405020304" pitchFamily="18" charset="0"/>
              </a:rPr>
              <a:t>Skapandi og hugvitsamlegar lausnir</a:t>
            </a:r>
          </a:p>
          <a:p>
            <a:pPr marL="171450" lvl="0" indent="-171450" algn="just">
              <a:lnSpc>
                <a:spcPct val="110000"/>
              </a:lnSpc>
              <a:spcAft>
                <a:spcPts val="600"/>
              </a:spcAft>
              <a:buFont typeface="Arial" panose="020B0604020202020204" pitchFamily="34" charset="0"/>
              <a:buChar char="•"/>
              <a:tabLst>
                <a:tab pos="161290" algn="dec"/>
                <a:tab pos="251460" algn="l"/>
                <a:tab pos="341630" algn="l"/>
                <a:tab pos="431800" algn="l"/>
                <a:tab pos="612140" algn="l"/>
                <a:tab pos="701675" algn="l"/>
                <a:tab pos="881380" algn="l"/>
                <a:tab pos="4355465" algn="l"/>
                <a:tab pos="4967605" algn="r"/>
              </a:tabLst>
            </a:pPr>
            <a:r>
              <a:rPr lang="is-IS" sz="1200" dirty="0" smtClean="0">
                <a:solidFill>
                  <a:schemeClr val="tx1">
                    <a:lumMod val="75000"/>
                    <a:lumOff val="25000"/>
                  </a:schemeClr>
                </a:solidFill>
                <a:latin typeface="Fedra Sans Std Bold" panose="020B0803040000020004" pitchFamily="34" charset="0"/>
                <a:ea typeface="Times New Roman" panose="02020603050405020304" pitchFamily="18" charset="0"/>
              </a:rPr>
              <a:t>Hagkvæmar aðferðir</a:t>
            </a:r>
          </a:p>
          <a:p>
            <a:pPr marL="171450" lvl="0" indent="-171450" algn="just">
              <a:lnSpc>
                <a:spcPct val="110000"/>
              </a:lnSpc>
              <a:spcAft>
                <a:spcPts val="600"/>
              </a:spcAft>
              <a:buFont typeface="Arial" panose="020B0604020202020204" pitchFamily="34" charset="0"/>
              <a:buChar char="•"/>
              <a:tabLst>
                <a:tab pos="161290" algn="dec"/>
                <a:tab pos="251460" algn="l"/>
                <a:tab pos="341630" algn="l"/>
                <a:tab pos="431800" algn="l"/>
                <a:tab pos="612140" algn="l"/>
                <a:tab pos="701675" algn="l"/>
                <a:tab pos="881380" algn="l"/>
                <a:tab pos="4355465" algn="l"/>
                <a:tab pos="4967605" algn="r"/>
              </a:tabLst>
            </a:pPr>
            <a:r>
              <a:rPr lang="is-IS" sz="1200" dirty="0" smtClean="0">
                <a:solidFill>
                  <a:schemeClr val="tx1">
                    <a:lumMod val="75000"/>
                    <a:lumOff val="25000"/>
                  </a:schemeClr>
                </a:solidFill>
                <a:latin typeface="Fedra Sans Std Bold" panose="020B0803040000020004" pitchFamily="34" charset="0"/>
                <a:ea typeface="Times New Roman" panose="02020603050405020304" pitchFamily="18" charset="0"/>
              </a:rPr>
              <a:t>Byggingartími</a:t>
            </a:r>
            <a:endParaRPr lang="is-IS" sz="1600" dirty="0" smtClean="0">
              <a:solidFill>
                <a:schemeClr val="tx1">
                  <a:lumMod val="75000"/>
                  <a:lumOff val="25000"/>
                </a:schemeClr>
              </a:solidFill>
              <a:latin typeface="Fedra Sans Std Bold" panose="020B0803040000020004" pitchFamily="34" charset="0"/>
              <a:ea typeface="Times New Roman" panose="02020603050405020304" pitchFamily="18" charset="0"/>
            </a:endParaRPr>
          </a:p>
          <a:p>
            <a:endParaRPr lang="is-IS" sz="1200" kern="1200" dirty="0" smtClean="0">
              <a:solidFill>
                <a:schemeClr val="tx1"/>
              </a:solidFill>
              <a:effectLst/>
              <a:latin typeface="+mn-lt"/>
              <a:ea typeface="+mn-ea"/>
              <a:cs typeface="+mn-cs"/>
            </a:endParaRPr>
          </a:p>
          <a:p>
            <a:endParaRPr lang="is-IS" dirty="0" smtClean="0"/>
          </a:p>
          <a:p>
            <a:endParaRPr lang="is-IS" dirty="0" smtClean="0"/>
          </a:p>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14</a:t>
            </a:fld>
            <a:endParaRPr lang="en-US"/>
          </a:p>
        </p:txBody>
      </p:sp>
    </p:spTree>
    <p:extLst>
      <p:ext uri="{BB962C8B-B14F-4D97-AF65-F5344CB8AC3E}">
        <p14:creationId xmlns:p14="http://schemas.microsoft.com/office/powerpoint/2010/main" val="3468785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b="1" kern="1200" dirty="0" smtClean="0">
                <a:solidFill>
                  <a:schemeClr val="tx1"/>
                </a:solidFill>
                <a:effectLst/>
                <a:latin typeface="+mn-lt"/>
                <a:ea typeface="+mn-ea"/>
                <a:cs typeface="+mn-cs"/>
              </a:rPr>
              <a:t>Stærð:</a:t>
            </a:r>
          </a:p>
          <a:p>
            <a:endParaRPr lang="is-I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Fyrsta áherslan er á að </a:t>
            </a:r>
            <a:r>
              <a:rPr lang="is-IS" sz="1200" b="1" kern="1200" dirty="0" smtClean="0">
                <a:solidFill>
                  <a:schemeClr val="tx1"/>
                </a:solidFill>
                <a:effectLst/>
                <a:latin typeface="+mn-lt"/>
                <a:ea typeface="+mn-ea"/>
                <a:cs typeface="+mn-cs"/>
              </a:rPr>
              <a:t>íbúðir séu af hóflegri stærð.  </a:t>
            </a:r>
            <a:r>
              <a:rPr lang="is-IS" sz="1200" kern="1200" dirty="0" smtClean="0">
                <a:solidFill>
                  <a:schemeClr val="tx1"/>
                </a:solidFill>
                <a:effectLst/>
                <a:latin typeface="+mn-lt"/>
                <a:ea typeface="+mn-ea"/>
                <a:cs typeface="+mn-cs"/>
              </a:rPr>
              <a:t>Þar hefur Íbúðalánasjóður sett </a:t>
            </a:r>
            <a:r>
              <a:rPr lang="is-IS" sz="1200" b="1" kern="1200" dirty="0" smtClean="0">
                <a:solidFill>
                  <a:schemeClr val="tx1"/>
                </a:solidFill>
                <a:effectLst/>
                <a:latin typeface="+mn-lt"/>
                <a:ea typeface="+mn-ea"/>
                <a:cs typeface="+mn-cs"/>
              </a:rPr>
              <a:t>viðmið</a:t>
            </a:r>
            <a:r>
              <a:rPr lang="is-IS" sz="1200" b="1" kern="1200" baseline="0" dirty="0" smtClean="0">
                <a:solidFill>
                  <a:schemeClr val="tx1"/>
                </a:solidFill>
                <a:effectLst/>
                <a:latin typeface="+mn-lt"/>
                <a:ea typeface="+mn-ea"/>
                <a:cs typeface="+mn-cs"/>
              </a:rPr>
              <a:t> um </a:t>
            </a:r>
            <a:r>
              <a:rPr lang="is-IS" sz="1200" b="1" kern="1200" dirty="0" smtClean="0">
                <a:solidFill>
                  <a:schemeClr val="tx1"/>
                </a:solidFill>
                <a:effectLst/>
                <a:latin typeface="+mn-lt"/>
                <a:ea typeface="+mn-ea"/>
                <a:cs typeface="+mn-cs"/>
              </a:rPr>
              <a:t>stærðir nýbygginga eftir herbergjafjölda</a:t>
            </a:r>
            <a:r>
              <a:rPr lang="is-IS" sz="1200" kern="1200" dirty="0" smtClean="0">
                <a:solidFill>
                  <a:schemeClr val="tx1"/>
                </a:solidFill>
                <a:effectLst/>
                <a:latin typeface="+mn-lt"/>
                <a:ea typeface="+mn-ea"/>
                <a:cs typeface="+mn-cs"/>
              </a:rPr>
              <a:t>.  Það er </a:t>
            </a:r>
            <a:r>
              <a:rPr lang="is-IS" sz="1200" b="1" kern="1200" dirty="0" smtClean="0">
                <a:solidFill>
                  <a:schemeClr val="tx1"/>
                </a:solidFill>
                <a:effectLst/>
                <a:latin typeface="+mn-lt"/>
                <a:ea typeface="+mn-ea"/>
                <a:cs typeface="+mn-cs"/>
              </a:rPr>
              <a:t>mikilvægt að íbúðirnar séu af hóflegri stærð til þess að mögulegt sé að leigja þær á viðráðanlegum kjörum</a:t>
            </a:r>
            <a:r>
              <a:rPr lang="is-IS" sz="1200" kern="1200" dirty="0" smtClean="0">
                <a:solidFill>
                  <a:schemeClr val="tx1"/>
                </a:solidFill>
                <a:effectLst/>
                <a:latin typeface="+mn-lt"/>
                <a:ea typeface="+mn-ea"/>
                <a:cs typeface="+mn-cs"/>
              </a:rPr>
              <a:t>.  Stærðin miðast við birta fermetra.</a:t>
            </a:r>
          </a:p>
          <a:p>
            <a:endParaRPr lang="is-I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Þó að áherslan sé á nýbyggingar höfum við einnig sett okkur viðmiðunarstærðir varðandi keyptar íbúðir en það er hægt að sækja um kaup á markaði og myndi kaup á nýbyggðri íbúð skora hátt en kaup á eldra húsnæði færi ekki eins framarlega í forgangsröðun við afgreiðslu vegna áherslu á byggingar.  </a:t>
            </a:r>
          </a:p>
          <a:p>
            <a:endParaRPr lang="is-I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Varðandi stærðir eldri íbúða þá miðum við við að </a:t>
            </a:r>
            <a:r>
              <a:rPr lang="is-IS" sz="1200" b="1" kern="1200" dirty="0" smtClean="0">
                <a:solidFill>
                  <a:schemeClr val="tx1"/>
                </a:solidFill>
                <a:effectLst/>
                <a:latin typeface="+mn-lt"/>
                <a:ea typeface="+mn-ea"/>
                <a:cs typeface="+mn-cs"/>
              </a:rPr>
              <a:t>af eignum á markaði séu a.m.k. 25% undir þeim mörkum sem við höfum sett</a:t>
            </a:r>
            <a:r>
              <a:rPr lang="is-IS" sz="1200" kern="1200" dirty="0" smtClean="0">
                <a:solidFill>
                  <a:schemeClr val="tx1"/>
                </a:solidFill>
                <a:effectLst/>
                <a:latin typeface="+mn-lt"/>
                <a:ea typeface="+mn-ea"/>
                <a:cs typeface="+mn-cs"/>
              </a:rPr>
              <a:t>.</a:t>
            </a:r>
          </a:p>
          <a:p>
            <a:endParaRPr lang="is-I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1" kern="1200" dirty="0" smtClean="0">
                <a:solidFill>
                  <a:srgbClr val="9E202D"/>
                </a:solidFill>
                <a:effectLst/>
                <a:latin typeface="+mn-lt"/>
                <a:ea typeface="+mn-ea"/>
                <a:cs typeface="+mn-cs"/>
              </a:rPr>
              <a:t>Stærð og nýting eru einnig mikilvægar breytur</a:t>
            </a:r>
            <a:r>
              <a:rPr lang="is-IS" sz="1200" b="1" kern="1200" baseline="0" dirty="0" smtClean="0">
                <a:solidFill>
                  <a:srgbClr val="9E202D"/>
                </a:solidFill>
                <a:effectLst/>
                <a:latin typeface="+mn-lt"/>
                <a:ea typeface="+mn-ea"/>
                <a:cs typeface="+mn-cs"/>
              </a:rPr>
              <a:t> í hagkvæmni mati.  </a:t>
            </a:r>
            <a:r>
              <a:rPr lang="is-IS" sz="1200" b="0" kern="1200" baseline="0" dirty="0" smtClean="0">
                <a:solidFill>
                  <a:srgbClr val="9E202D"/>
                </a:solidFill>
                <a:effectLst/>
                <a:latin typeface="+mn-lt"/>
                <a:ea typeface="+mn-ea"/>
                <a:cs typeface="+mn-cs"/>
              </a:rPr>
              <a:t>Við viljum að hlutfall birtra og byggðra fermetra sé sem minnst þ.e. að sem fæstir fermetrar séu til viðbótar með í göngum og sameiginlegum rýmum. </a:t>
            </a:r>
            <a:endParaRPr lang="is-IS" sz="1200" b="0" kern="1200" dirty="0" smtClean="0">
              <a:solidFill>
                <a:srgbClr val="9E202D"/>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s-IS" dirty="0" smtClean="0"/>
          </a:p>
          <a:p>
            <a:endParaRPr lang="is-IS" sz="1200" kern="1200" dirty="0" smtClean="0">
              <a:solidFill>
                <a:schemeClr val="tx1"/>
              </a:solidFill>
              <a:effectLst/>
              <a:latin typeface="+mn-lt"/>
              <a:ea typeface="+mn-ea"/>
              <a:cs typeface="+mn-cs"/>
            </a:endParaRPr>
          </a:p>
          <a:p>
            <a:endParaRPr lang="is-IS" dirty="0" smtClean="0"/>
          </a:p>
        </p:txBody>
      </p:sp>
      <p:sp>
        <p:nvSpPr>
          <p:cNvPr id="4" name="Slide Number Placeholder 3"/>
          <p:cNvSpPr>
            <a:spLocks noGrp="1"/>
          </p:cNvSpPr>
          <p:nvPr>
            <p:ph type="sldNum" sz="quarter" idx="10"/>
          </p:nvPr>
        </p:nvSpPr>
        <p:spPr/>
        <p:txBody>
          <a:bodyPr/>
          <a:lstStyle/>
          <a:p>
            <a:fld id="{21448D2D-E2EE-D045-860D-CE5DD35342BB}" type="slidenum">
              <a:rPr lang="en-US" smtClean="0"/>
              <a:t>15</a:t>
            </a:fld>
            <a:endParaRPr lang="en-US"/>
          </a:p>
        </p:txBody>
      </p:sp>
    </p:spTree>
    <p:extLst>
      <p:ext uri="{BB962C8B-B14F-4D97-AF65-F5344CB8AC3E}">
        <p14:creationId xmlns:p14="http://schemas.microsoft.com/office/powerpoint/2010/main" val="159856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b="1" kern="1200" dirty="0" smtClean="0">
                <a:solidFill>
                  <a:schemeClr val="tx1"/>
                </a:solidFill>
                <a:effectLst/>
                <a:latin typeface="+mn-lt"/>
                <a:ea typeface="+mn-ea"/>
                <a:cs typeface="+mn-cs"/>
              </a:rPr>
              <a:t>Lóðir og lóðarverð</a:t>
            </a:r>
          </a:p>
          <a:p>
            <a:endParaRPr lang="is-I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Það er mikilvægt að </a:t>
            </a:r>
            <a:r>
              <a:rPr lang="is-IS" sz="1200" b="1" kern="1200" dirty="0" smtClean="0">
                <a:solidFill>
                  <a:schemeClr val="tx1"/>
                </a:solidFill>
                <a:effectLst/>
                <a:latin typeface="+mn-lt"/>
                <a:ea typeface="+mn-ea"/>
                <a:cs typeface="+mn-cs"/>
              </a:rPr>
              <a:t>nægjanleg framboð sé af lóðum til að byggja íbúðir sem flokkast undir þessi stærðarmörk.  </a:t>
            </a:r>
          </a:p>
          <a:p>
            <a:endParaRPr lang="is-IS" sz="1200" b="1"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Það hefur mikið verið rætt um að skortur sé á litlum hagkvæmum íbúðum þrátt fyrir ákall þar um.  Ef rýnt er í lóðarverð má þó sjá að mikið af lóðarkostnaði er fastur kostnaður miðað við hámarksbyggingarmagn.  Slík uppsetning á verðskrá sveitarfélaganna getur virkað sem hvati fyrir byggingaraðila að byggja hámarksmagn t.d. stærri fjölbýli.  </a:t>
            </a:r>
            <a:r>
              <a:rPr lang="is-IS" sz="1200" b="1" kern="1200" dirty="0" smtClean="0">
                <a:solidFill>
                  <a:schemeClr val="tx1"/>
                </a:solidFill>
                <a:effectLst/>
                <a:latin typeface="+mn-lt"/>
                <a:ea typeface="+mn-ea"/>
                <a:cs typeface="+mn-cs"/>
              </a:rPr>
              <a:t>Það er mikilvægt að verðskrárnar innihaldi hvata til að byggja minni íbúðir til að ná fram markmiðum stjórnvalda um byggingu Leiguheimila. </a:t>
            </a:r>
          </a:p>
          <a:p>
            <a:endParaRPr lang="is-I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Lóðir geta verið</a:t>
            </a:r>
            <a:r>
              <a:rPr lang="is-IS" sz="1200" b="1" kern="1200" baseline="0" dirty="0" smtClean="0">
                <a:solidFill>
                  <a:schemeClr val="tx1"/>
                </a:solidFill>
                <a:effectLst/>
                <a:latin typeface="+mn-lt"/>
                <a:ea typeface="+mn-ea"/>
                <a:cs typeface="+mn-cs"/>
              </a:rPr>
              <a:t> mishagkvæmar – </a:t>
            </a:r>
            <a:r>
              <a:rPr lang="is-IS" sz="1200" kern="1200" baseline="0" dirty="0" smtClean="0">
                <a:solidFill>
                  <a:schemeClr val="tx1"/>
                </a:solidFill>
                <a:effectLst/>
                <a:latin typeface="+mn-lt"/>
                <a:ea typeface="+mn-ea"/>
                <a:cs typeface="+mn-cs"/>
              </a:rPr>
              <a:t>lóðir sem þarf að slá niður </a:t>
            </a:r>
            <a:r>
              <a:rPr lang="is-IS" sz="1200" b="1" kern="1200" baseline="0" dirty="0" smtClean="0">
                <a:solidFill>
                  <a:schemeClr val="tx1"/>
                </a:solidFill>
                <a:effectLst/>
                <a:latin typeface="+mn-lt"/>
                <a:ea typeface="+mn-ea"/>
                <a:cs typeface="+mn-cs"/>
              </a:rPr>
              <a:t>stálþiljum</a:t>
            </a:r>
            <a:r>
              <a:rPr lang="is-IS" sz="1200" kern="1200" baseline="0" dirty="0" smtClean="0">
                <a:solidFill>
                  <a:schemeClr val="tx1"/>
                </a:solidFill>
                <a:effectLst/>
                <a:latin typeface="+mn-lt"/>
                <a:ea typeface="+mn-ea"/>
                <a:cs typeface="+mn-cs"/>
              </a:rPr>
              <a:t> vegna </a:t>
            </a:r>
            <a:r>
              <a:rPr lang="is-IS" sz="1200" b="1" kern="1200" baseline="0" dirty="0" smtClean="0">
                <a:solidFill>
                  <a:schemeClr val="tx1"/>
                </a:solidFill>
                <a:effectLst/>
                <a:latin typeface="+mn-lt"/>
                <a:ea typeface="+mn-ea"/>
                <a:cs typeface="+mn-cs"/>
              </a:rPr>
              <a:t>sjávar</a:t>
            </a:r>
            <a:r>
              <a:rPr lang="is-IS" sz="1200" kern="1200" baseline="0" dirty="0" smtClean="0">
                <a:solidFill>
                  <a:schemeClr val="tx1"/>
                </a:solidFill>
                <a:effectLst/>
                <a:latin typeface="+mn-lt"/>
                <a:ea typeface="+mn-ea"/>
                <a:cs typeface="+mn-cs"/>
              </a:rPr>
              <a:t> eða nálægð bygginga, </a:t>
            </a:r>
            <a:r>
              <a:rPr lang="is-IS" sz="1200" b="1" kern="1200" baseline="0" dirty="0" smtClean="0">
                <a:solidFill>
                  <a:schemeClr val="tx1"/>
                </a:solidFill>
                <a:effectLst/>
                <a:latin typeface="+mn-lt"/>
                <a:ea typeface="+mn-ea"/>
                <a:cs typeface="+mn-cs"/>
              </a:rPr>
              <a:t>lóð á klöpp </a:t>
            </a:r>
            <a:r>
              <a:rPr lang="is-IS" sz="1200" kern="1200" baseline="0" dirty="0" smtClean="0">
                <a:solidFill>
                  <a:schemeClr val="tx1"/>
                </a:solidFill>
                <a:effectLst/>
                <a:latin typeface="+mn-lt"/>
                <a:ea typeface="+mn-ea"/>
                <a:cs typeface="+mn-cs"/>
              </a:rPr>
              <a:t>sem þarf að sprengja o.s.frv.  </a:t>
            </a:r>
            <a:r>
              <a:rPr lang="is-IS" sz="1200" b="1" kern="1200" baseline="0" dirty="0" smtClean="0">
                <a:solidFill>
                  <a:schemeClr val="tx1"/>
                </a:solidFill>
                <a:effectLst/>
                <a:latin typeface="+mn-lt"/>
                <a:ea typeface="+mn-ea"/>
                <a:cs typeface="+mn-cs"/>
              </a:rPr>
              <a:t>Við hvetjum sveitarfélögin auðvitað til að leggja þessu verkefni til sem hagkvæmastar byggingarlóðir.</a:t>
            </a:r>
            <a:endParaRPr lang="is-IS" sz="1200" b="1" kern="1200" dirty="0" smtClean="0">
              <a:solidFill>
                <a:schemeClr val="tx1"/>
              </a:solidFill>
              <a:effectLst/>
              <a:latin typeface="+mn-lt"/>
              <a:ea typeface="+mn-ea"/>
              <a:cs typeface="+mn-cs"/>
            </a:endParaRPr>
          </a:p>
          <a:p>
            <a:endParaRPr lang="is-I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Lóðarverð er auðvitað einn af þeim þáttum sem skoðaður er þegar lagt er mat á hagkvæmni.  </a:t>
            </a:r>
            <a:r>
              <a:rPr lang="is-IS" sz="1200" b="1" kern="1200" dirty="0" smtClean="0">
                <a:solidFill>
                  <a:schemeClr val="tx1"/>
                </a:solidFill>
                <a:effectLst/>
                <a:latin typeface="+mn-lt"/>
                <a:ea typeface="+mn-ea"/>
                <a:cs typeface="+mn-cs"/>
              </a:rPr>
              <a:t>Hátt lóðarverð getur leitt til þess að forsendur viðskiptaáætlunar og forsendur fyrir leiguverði bresta og hagkvæmni telst ekki náð.  </a:t>
            </a:r>
          </a:p>
          <a:p>
            <a:endParaRPr lang="is-IS" dirty="0" smtClean="0"/>
          </a:p>
          <a:p>
            <a:endParaRPr lang="is-IS" dirty="0" smtClean="0"/>
          </a:p>
          <a:p>
            <a:endParaRPr lang="is-IS" dirty="0" smtClean="0"/>
          </a:p>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16</a:t>
            </a:fld>
            <a:endParaRPr lang="en-US"/>
          </a:p>
        </p:txBody>
      </p:sp>
    </p:spTree>
    <p:extLst>
      <p:ext uri="{BB962C8B-B14F-4D97-AF65-F5344CB8AC3E}">
        <p14:creationId xmlns:p14="http://schemas.microsoft.com/office/powerpoint/2010/main" val="3060864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smtClean="0"/>
          </a:p>
          <a:p>
            <a:r>
              <a:rPr lang="is-IS" sz="1200" b="1" kern="1200" dirty="0" smtClean="0">
                <a:solidFill>
                  <a:schemeClr val="tx1"/>
                </a:solidFill>
                <a:effectLst/>
                <a:latin typeface="+mn-lt"/>
                <a:ea typeface="+mn-ea"/>
                <a:cs typeface="+mn-cs"/>
              </a:rPr>
              <a:t>Bílakjallarar</a:t>
            </a:r>
          </a:p>
          <a:p>
            <a:endParaRPr lang="is-I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Þó ekki sé bann við bílastæði í bílakjallara í lögunum </a:t>
            </a:r>
            <a:r>
              <a:rPr lang="is-IS" sz="1200" kern="1200" dirty="0" smtClean="0">
                <a:solidFill>
                  <a:schemeClr val="tx1"/>
                </a:solidFill>
                <a:effectLst/>
                <a:latin typeface="+mn-lt"/>
                <a:ea typeface="+mn-ea"/>
                <a:cs typeface="+mn-cs"/>
              </a:rPr>
              <a:t>(og reynar sérstaklega tekið fram í lögunum að hámarksbyggingarkostnaður sé fyrir utan kostnað við bílastæði/bílgeymslur) </a:t>
            </a:r>
            <a:r>
              <a:rPr lang="is-IS" sz="1200" b="1" kern="1200" dirty="0" smtClean="0">
                <a:solidFill>
                  <a:schemeClr val="tx1"/>
                </a:solidFill>
                <a:effectLst/>
                <a:latin typeface="+mn-lt"/>
                <a:ea typeface="+mn-ea"/>
                <a:cs typeface="+mn-cs"/>
              </a:rPr>
              <a:t>er þó erfitt að byggja íbúðir sem teljast hagkvæmar</a:t>
            </a:r>
            <a:r>
              <a:rPr lang="is-IS" sz="1200" kern="1200" dirty="0" smtClean="0">
                <a:solidFill>
                  <a:schemeClr val="tx1"/>
                </a:solidFill>
                <a:effectLst/>
                <a:latin typeface="+mn-lt"/>
                <a:ea typeface="+mn-ea"/>
                <a:cs typeface="+mn-cs"/>
              </a:rPr>
              <a:t> og eru undir hámarksbyggingarkostnaði ef við hverja íbúð bætist 2-6 milljóna kostnaður við bílakjallara, enda flokkast slíkar byggingar yfirleitt sem lúxus viðbót við íbúð.  </a:t>
            </a:r>
          </a:p>
          <a:p>
            <a:endParaRPr lang="is-I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En</a:t>
            </a:r>
            <a:r>
              <a:rPr lang="is-IS" sz="1200" b="1" kern="1200" baseline="0" dirty="0" smtClean="0">
                <a:solidFill>
                  <a:schemeClr val="tx1"/>
                </a:solidFill>
                <a:effectLst/>
                <a:latin typeface="+mn-lt"/>
                <a:ea typeface="+mn-ea"/>
                <a:cs typeface="+mn-cs"/>
              </a:rPr>
              <a:t> bílakjallari er ekki það sama og bílakjallari</a:t>
            </a:r>
            <a:r>
              <a:rPr lang="is-IS" sz="1200" kern="1200" baseline="0" dirty="0" smtClean="0">
                <a:solidFill>
                  <a:schemeClr val="tx1"/>
                </a:solidFill>
                <a:effectLst/>
                <a:latin typeface="+mn-lt"/>
                <a:ea typeface="+mn-ea"/>
                <a:cs typeface="+mn-cs"/>
              </a:rPr>
              <a:t>.  Bílakjallari sem er undir íbúð þarf að uppfylla kröfur um </a:t>
            </a:r>
            <a:r>
              <a:rPr lang="is-IS" sz="1200" b="1" kern="1200" baseline="0" dirty="0" smtClean="0">
                <a:solidFill>
                  <a:schemeClr val="tx1"/>
                </a:solidFill>
                <a:effectLst/>
                <a:latin typeface="+mn-lt"/>
                <a:ea typeface="+mn-ea"/>
                <a:cs typeface="+mn-cs"/>
              </a:rPr>
              <a:t>brunavarnir</a:t>
            </a:r>
            <a:r>
              <a:rPr lang="is-IS" sz="1200" kern="1200" baseline="0" dirty="0" smtClean="0">
                <a:solidFill>
                  <a:schemeClr val="tx1"/>
                </a:solidFill>
                <a:effectLst/>
                <a:latin typeface="+mn-lt"/>
                <a:ea typeface="+mn-ea"/>
                <a:cs typeface="+mn-cs"/>
              </a:rPr>
              <a:t>, þarf að hafa </a:t>
            </a:r>
            <a:r>
              <a:rPr lang="is-IS" sz="1200" b="1" kern="1200" baseline="0" dirty="0" smtClean="0">
                <a:solidFill>
                  <a:schemeClr val="tx1"/>
                </a:solidFill>
                <a:effectLst/>
                <a:latin typeface="+mn-lt"/>
                <a:ea typeface="+mn-ea"/>
                <a:cs typeface="+mn-cs"/>
              </a:rPr>
              <a:t>loftskiptibúnað</a:t>
            </a:r>
            <a:r>
              <a:rPr lang="is-IS" sz="1200" kern="1200" baseline="0" dirty="0" smtClean="0">
                <a:solidFill>
                  <a:schemeClr val="tx1"/>
                </a:solidFill>
                <a:effectLst/>
                <a:latin typeface="+mn-lt"/>
                <a:ea typeface="+mn-ea"/>
                <a:cs typeface="+mn-cs"/>
              </a:rPr>
              <a:t>, </a:t>
            </a:r>
            <a:r>
              <a:rPr lang="is-IS" sz="1200" b="1" kern="1200" baseline="0" dirty="0" smtClean="0">
                <a:solidFill>
                  <a:schemeClr val="tx1"/>
                </a:solidFill>
                <a:effectLst/>
                <a:latin typeface="+mn-lt"/>
                <a:ea typeface="+mn-ea"/>
                <a:cs typeface="+mn-cs"/>
              </a:rPr>
              <a:t>kyndingu</a:t>
            </a:r>
            <a:r>
              <a:rPr lang="is-IS" sz="1200" kern="1200" baseline="0" dirty="0" smtClean="0">
                <a:solidFill>
                  <a:schemeClr val="tx1"/>
                </a:solidFill>
                <a:effectLst/>
                <a:latin typeface="+mn-lt"/>
                <a:ea typeface="+mn-ea"/>
                <a:cs typeface="+mn-cs"/>
              </a:rPr>
              <a:t> og </a:t>
            </a:r>
            <a:r>
              <a:rPr lang="is-IS" sz="1200" b="1" kern="1200" baseline="0" dirty="0" smtClean="0">
                <a:solidFill>
                  <a:schemeClr val="tx1"/>
                </a:solidFill>
                <a:effectLst/>
                <a:latin typeface="+mn-lt"/>
                <a:ea typeface="+mn-ea"/>
                <a:cs typeface="+mn-cs"/>
              </a:rPr>
              <a:t>rafmagnsopnun</a:t>
            </a:r>
            <a:r>
              <a:rPr lang="is-IS" sz="1200" kern="1200" baseline="0" dirty="0" smtClean="0">
                <a:solidFill>
                  <a:schemeClr val="tx1"/>
                </a:solidFill>
                <a:effectLst/>
                <a:latin typeface="+mn-lt"/>
                <a:ea typeface="+mn-ea"/>
                <a:cs typeface="+mn-cs"/>
              </a:rPr>
              <a:t> er mjög dýr.  Bílakjallari nálægt sjó sem þarf að vera vatnsheldur er sömuleiðis mjög kostnaðarsamur.  </a:t>
            </a:r>
            <a:r>
              <a:rPr lang="is-IS" sz="1200" b="1" kern="1200" baseline="0" dirty="0" smtClean="0">
                <a:solidFill>
                  <a:schemeClr val="tx1"/>
                </a:solidFill>
                <a:effectLst/>
                <a:latin typeface="+mn-lt"/>
                <a:ea typeface="+mn-ea"/>
                <a:cs typeface="+mn-cs"/>
              </a:rPr>
              <a:t>Opin bílastæðahús hins vegar eru helmingi ódýrari að stofnkostnaði og rekstur þeirra er margfalt ódýrari.</a:t>
            </a:r>
            <a:endParaRPr lang="is-IS" sz="1200" b="1" kern="1200" dirty="0" smtClean="0">
              <a:solidFill>
                <a:schemeClr val="tx1"/>
              </a:solidFill>
              <a:effectLst/>
              <a:latin typeface="+mn-lt"/>
              <a:ea typeface="+mn-ea"/>
              <a:cs typeface="+mn-cs"/>
            </a:endParaRPr>
          </a:p>
          <a:p>
            <a:endParaRPr lang="is-IS" sz="1200" kern="1200" dirty="0" smtClean="0">
              <a:solidFill>
                <a:schemeClr val="tx1"/>
              </a:solidFill>
              <a:effectLst/>
              <a:latin typeface="+mn-lt"/>
              <a:ea typeface="+mn-ea"/>
              <a:cs typeface="+mn-cs"/>
            </a:endParaRPr>
          </a:p>
          <a:p>
            <a:endParaRPr lang="is-IS" baseline="0" dirty="0" smtClean="0"/>
          </a:p>
          <a:p>
            <a:endParaRPr lang="is-IS" baseline="0" dirty="0" smtClean="0"/>
          </a:p>
          <a:p>
            <a:endParaRPr lang="is-IS" baseline="0" dirty="0" smtClean="0"/>
          </a:p>
          <a:p>
            <a:endParaRPr lang="is-IS" dirty="0" smtClean="0"/>
          </a:p>
          <a:p>
            <a:endParaRPr lang="is-IS" dirty="0" smtClean="0"/>
          </a:p>
          <a:p>
            <a:endParaRPr lang="is-IS" dirty="0" smtClean="0"/>
          </a:p>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17</a:t>
            </a:fld>
            <a:endParaRPr lang="en-US"/>
          </a:p>
        </p:txBody>
      </p:sp>
    </p:spTree>
    <p:extLst>
      <p:ext uri="{BB962C8B-B14F-4D97-AF65-F5344CB8AC3E}">
        <p14:creationId xmlns:p14="http://schemas.microsoft.com/office/powerpoint/2010/main" val="2988980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Hámarksbyggingarkostnaður</a:t>
            </a:r>
            <a:r>
              <a:rPr lang="is-IS" baseline="0" dirty="0" smtClean="0"/>
              <a:t> hverrar íbúðar er ákveðinn í reglugerð og hann 5 milljónir fyrir hverja íbúð og 220 þúsund fyrir hvern fermeter sem byggður er.  Þetta er í raun IKEA leiðin að hanna verðmiðann fyrst og allar útfærslur byggingarinnar verð að taka mið af honum.  </a:t>
            </a:r>
            <a:endParaRPr lang="is-IS" dirty="0" smtClean="0"/>
          </a:p>
          <a:p>
            <a:endParaRPr lang="is-IS" dirty="0" smtClean="0"/>
          </a:p>
          <a:p>
            <a:r>
              <a:rPr lang="is-IS" dirty="0" smtClean="0"/>
              <a:t>Stofnvirði</a:t>
            </a:r>
            <a:r>
              <a:rPr lang="is-IS" baseline="0" dirty="0" smtClean="0"/>
              <a:t> er kostnaðarverð íbúðar sem er tilbúin til útleigu og þá bætist við lóðarkostnaður og gatnagerðargjöld eins og þau eru í hverju sveitarfélagi.</a:t>
            </a:r>
            <a:endParaRPr lang="is-IS" dirty="0" smtClean="0"/>
          </a:p>
          <a:p>
            <a:endParaRPr lang="is-IS" baseline="0" dirty="0" smtClean="0"/>
          </a:p>
          <a:p>
            <a:r>
              <a:rPr lang="is-IS" dirty="0" smtClean="0"/>
              <a:t>Við reiknum stofnframlög sem hlutfall af stofnvirði íbúðanna.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s-IS" dirty="0" smtClean="0"/>
              <a:t>-</a:t>
            </a:r>
            <a:r>
              <a:rPr lang="is-IS" baseline="0" dirty="0" smtClean="0"/>
              <a:t> - - - - - - - - - - - - - - - - - - - - - - </a:t>
            </a:r>
            <a:r>
              <a:rPr lang="is-IS" dirty="0" smtClean="0"/>
              <a:t>-</a:t>
            </a:r>
            <a:r>
              <a:rPr lang="is-IS" baseline="0" dirty="0" smtClean="0"/>
              <a:t> - - - - - - - - - - - - - - - - - - - - - -</a:t>
            </a:r>
            <a:endParaRPr lang="is-I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s-IS" dirty="0" smtClean="0">
                <a:latin typeface="Fedra Sans Std Bold" panose="020B0803040000020004" pitchFamily="34" charset="0"/>
                <a:ea typeface="Times New Roman" panose="02020603050405020304" pitchFamily="18" charset="0"/>
              </a:rPr>
              <a:t>Stofnvirði =</a:t>
            </a:r>
            <a:r>
              <a:rPr lang="is-IS" baseline="0" dirty="0" smtClean="0">
                <a:latin typeface="Fedra Sans Std Bold" panose="020B0803040000020004" pitchFamily="34" charset="0"/>
                <a:ea typeface="Times New Roman" panose="02020603050405020304" pitchFamily="18" charset="0"/>
              </a:rPr>
              <a:t> </a:t>
            </a:r>
            <a:r>
              <a:rPr lang="is-IS" dirty="0" smtClean="0">
                <a:latin typeface="Fedra Sans Std Bold" panose="020B0803040000020004" pitchFamily="34" charset="0"/>
                <a:ea typeface="Times New Roman" panose="02020603050405020304" pitchFamily="18" charset="0"/>
              </a:rPr>
              <a:t>Kostnaðarverð = Byggingarkostnaður + lóðarkostnaður + gatnagerðargjöld + tengigjöld + kostnaður við veitur og önnur opinber gjöld + hönnunarkostnaður + fjármagnskostnaður  á byggingartíma + kostnaður við lokaúttekt – endurgreiddur virðisaukaskattur + útlagður kostnaður framkvæmdaraðila við eftirlit, skrifstofuhald bókhald og verkstjórn skv. skilgreindum hlutföllum í </a:t>
            </a:r>
            <a:r>
              <a:rPr lang="is-IS" dirty="0" smtClean="0">
                <a:latin typeface="Fedra Sans Std Bold" panose="020B0803040000020004" pitchFamily="34" charset="0"/>
                <a:ea typeface="Times New Roman" panose="02020603050405020304" pitchFamily="18" charset="0"/>
                <a:hlinkClick r:id="rId3"/>
              </a:rPr>
              <a:t>11. gr. rgl. 555/2016</a:t>
            </a:r>
            <a:endParaRPr lang="is-IS" dirty="0" smtClean="0">
              <a:effectLst/>
              <a:latin typeface="Fedra Sans Std Bold" panose="020B0803040000020004" pitchFamily="34" charset="0"/>
              <a:ea typeface="Times New Roman" panose="02020603050405020304" pitchFamily="18" charset="0"/>
            </a:endParaRPr>
          </a:p>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pPr/>
              <a:t>18</a:t>
            </a:fld>
            <a:endParaRPr lang="en-US"/>
          </a:p>
        </p:txBody>
      </p:sp>
    </p:spTree>
    <p:extLst>
      <p:ext uri="{BB962C8B-B14F-4D97-AF65-F5344CB8AC3E}">
        <p14:creationId xmlns:p14="http://schemas.microsoft.com/office/powerpoint/2010/main" val="772663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b="1" kern="1200" dirty="0" smtClean="0">
                <a:solidFill>
                  <a:schemeClr val="tx1"/>
                </a:solidFill>
                <a:effectLst/>
                <a:latin typeface="+mn-lt"/>
                <a:ea typeface="+mn-ea"/>
                <a:cs typeface="+mn-cs"/>
              </a:rPr>
              <a:t>Hönnun og innra skipulag</a:t>
            </a:r>
            <a:endParaRPr lang="is-IS" sz="1200" kern="1200" dirty="0" smtClean="0">
              <a:solidFill>
                <a:schemeClr val="tx1"/>
              </a:solidFill>
              <a:effectLst/>
              <a:latin typeface="+mn-lt"/>
              <a:ea typeface="+mn-ea"/>
              <a:cs typeface="+mn-cs"/>
            </a:endParaRPr>
          </a:p>
          <a:p>
            <a:endParaRPr lang="is-I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Góð hönnun </a:t>
            </a:r>
            <a:r>
              <a:rPr lang="is-IS" sz="1200" kern="1200" dirty="0" smtClean="0">
                <a:solidFill>
                  <a:schemeClr val="tx1"/>
                </a:solidFill>
                <a:effectLst/>
                <a:latin typeface="+mn-lt"/>
                <a:ea typeface="+mn-ea"/>
                <a:cs typeface="+mn-cs"/>
              </a:rPr>
              <a:t>=&gt; einföld hönnun er liður í að ná niður byggingarkostnaði.  </a:t>
            </a:r>
            <a:r>
              <a:rPr lang="is-IS" sz="1200" b="1" kern="1200" dirty="0" smtClean="0">
                <a:solidFill>
                  <a:schemeClr val="tx1"/>
                </a:solidFill>
                <a:effectLst/>
                <a:latin typeface="+mn-lt"/>
                <a:ea typeface="+mn-ea"/>
                <a:cs typeface="+mn-cs"/>
              </a:rPr>
              <a:t>Gott skipulag og fermetrar vel nýttir</a:t>
            </a:r>
          </a:p>
          <a:p>
            <a:endParaRPr lang="is-I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Gott innra skipulag, t.d. ekki eytt óþarfa plássi í ganga. </a:t>
            </a:r>
          </a:p>
          <a:p>
            <a:endParaRPr lang="is-I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Einfaldar lagnaleiðir </a:t>
            </a:r>
            <a:r>
              <a:rPr lang="is-IS" sz="1200" kern="1200" dirty="0" smtClean="0">
                <a:solidFill>
                  <a:schemeClr val="tx1"/>
                </a:solidFill>
                <a:effectLst/>
                <a:latin typeface="+mn-lt"/>
                <a:ea typeface="+mn-ea"/>
                <a:cs typeface="+mn-cs"/>
              </a:rPr>
              <a:t>eru sömuleiðis þáttur sem við skoðum því þær stuðla að aukinni hagkvæmni íbúðanna.</a:t>
            </a:r>
          </a:p>
          <a:p>
            <a:endParaRPr lang="is-I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Einfalt burðarvirki </a:t>
            </a:r>
            <a:r>
              <a:rPr lang="is-IS" sz="1200" kern="1200" dirty="0" smtClean="0">
                <a:solidFill>
                  <a:schemeClr val="tx1"/>
                </a:solidFill>
                <a:effectLst/>
                <a:latin typeface="+mn-lt"/>
                <a:ea typeface="+mn-ea"/>
                <a:cs typeface="+mn-cs"/>
              </a:rPr>
              <a:t>– til</a:t>
            </a:r>
            <a:r>
              <a:rPr lang="is-IS" sz="1200" kern="1200" baseline="0" dirty="0" smtClean="0">
                <a:solidFill>
                  <a:schemeClr val="tx1"/>
                </a:solidFill>
                <a:effectLst/>
                <a:latin typeface="+mn-lt"/>
                <a:ea typeface="+mn-ea"/>
                <a:cs typeface="+mn-cs"/>
              </a:rPr>
              <a:t> að auka sveigjanleiika byggingarinnar og auka möguleika á að bregðast við breyttri þörf á stærð íbúða  - rými sem geta stækkað/minnkað innbyrðis á milli íbúða</a:t>
            </a:r>
            <a:endParaRPr lang="is-IS" sz="1200" kern="1200" dirty="0" smtClean="0">
              <a:solidFill>
                <a:schemeClr val="tx1"/>
              </a:solidFill>
              <a:effectLst/>
              <a:latin typeface="+mn-lt"/>
              <a:ea typeface="+mn-ea"/>
              <a:cs typeface="+mn-cs"/>
            </a:endParaRPr>
          </a:p>
          <a:p>
            <a:endParaRPr lang="is-I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Hversu vel hönnunin </a:t>
            </a:r>
            <a:r>
              <a:rPr lang="is-IS" sz="1200" b="1" kern="1200" dirty="0" smtClean="0">
                <a:solidFill>
                  <a:schemeClr val="tx1"/>
                </a:solidFill>
                <a:effectLst/>
                <a:latin typeface="+mn-lt"/>
                <a:ea typeface="+mn-ea"/>
                <a:cs typeface="+mn-cs"/>
              </a:rPr>
              <a:t>hentar þeim notendahópi </a:t>
            </a:r>
            <a:r>
              <a:rPr lang="is-IS" sz="1200" kern="1200" dirty="0" smtClean="0">
                <a:solidFill>
                  <a:schemeClr val="tx1"/>
                </a:solidFill>
                <a:effectLst/>
                <a:latin typeface="+mn-lt"/>
                <a:ea typeface="+mn-ea"/>
                <a:cs typeface="+mn-cs"/>
              </a:rPr>
              <a:t>sem húsnæðið er ætlað.</a:t>
            </a:r>
          </a:p>
          <a:p>
            <a:endParaRPr lang="is-I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1" kern="1200" dirty="0" smtClean="0">
                <a:solidFill>
                  <a:schemeClr val="tx1"/>
                </a:solidFill>
                <a:effectLst/>
                <a:latin typeface="+mn-lt"/>
                <a:ea typeface="+mn-ea"/>
                <a:cs typeface="+mn-cs"/>
              </a:rPr>
              <a:t>Sveitarfélög geta til dæmis tekið höndum saman </a:t>
            </a:r>
            <a:r>
              <a:rPr lang="is-IS" sz="1200" kern="1200" dirty="0" smtClean="0">
                <a:solidFill>
                  <a:schemeClr val="tx1"/>
                </a:solidFill>
                <a:effectLst/>
                <a:latin typeface="+mn-lt"/>
                <a:ea typeface="+mn-ea"/>
                <a:cs typeface="+mn-cs"/>
              </a:rPr>
              <a:t>um hönnun á hagkvæmum íbúðum sem geta verið byggðar á fleiri stöðum.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dirty="0" smtClean="0">
              <a:solidFill>
                <a:schemeClr val="tx1"/>
              </a:solidFill>
              <a:effectLst/>
              <a:latin typeface="+mn-lt"/>
              <a:ea typeface="+mn-ea"/>
              <a:cs typeface="+mn-cs"/>
            </a:endParaRPr>
          </a:p>
          <a:p>
            <a:endParaRPr lang="is-IS" baseline="0" dirty="0" smtClean="0"/>
          </a:p>
          <a:p>
            <a:endParaRPr lang="is-IS" sz="1200" kern="1200" dirty="0" smtClean="0">
              <a:solidFill>
                <a:schemeClr val="tx1"/>
              </a:solidFill>
              <a:effectLst/>
              <a:latin typeface="+mn-lt"/>
              <a:ea typeface="+mn-ea"/>
              <a:cs typeface="+mn-cs"/>
            </a:endParaRPr>
          </a:p>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19</a:t>
            </a:fld>
            <a:endParaRPr lang="en-US"/>
          </a:p>
        </p:txBody>
      </p:sp>
    </p:spTree>
    <p:extLst>
      <p:ext uri="{BB962C8B-B14F-4D97-AF65-F5344CB8AC3E}">
        <p14:creationId xmlns:p14="http://schemas.microsoft.com/office/powerpoint/2010/main" val="3653060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448D2D-E2EE-D045-860D-CE5DD35342BB}" type="slidenum">
              <a:rPr lang="en-US" smtClean="0"/>
              <a:t>2</a:t>
            </a:fld>
            <a:endParaRPr lang="en-US"/>
          </a:p>
        </p:txBody>
      </p:sp>
    </p:spTree>
    <p:extLst>
      <p:ext uri="{BB962C8B-B14F-4D97-AF65-F5344CB8AC3E}">
        <p14:creationId xmlns:p14="http://schemas.microsoft.com/office/powerpoint/2010/main" val="2138817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dirty="0" smtClean="0">
                <a:latin typeface="Fedra Serif B Std Book" panose="02030505050000020004" pitchFamily="18" charset="0"/>
                <a:ea typeface="Fedra Serif B Std Book" panose="02030505050000020004" pitchFamily="18" charset="0"/>
              </a:rPr>
              <a:t>Húsnæðissjálfseignastofnanir geta verið </a:t>
            </a:r>
            <a:r>
              <a:rPr lang="is-IS" sz="1200" b="1" dirty="0" smtClean="0">
                <a:latin typeface="Fedra Serif B Std Book" panose="02030505050000020004" pitchFamily="18" charset="0"/>
                <a:ea typeface="Fedra Serif B Std Book" panose="02030505050000020004" pitchFamily="18" charset="0"/>
              </a:rPr>
              <a:t>deildaskiptar</a:t>
            </a:r>
            <a:r>
              <a:rPr lang="is-IS" sz="1200" dirty="0" smtClean="0">
                <a:latin typeface="Fedra Serif B Std Book" panose="02030505050000020004" pitchFamily="18" charset="0"/>
                <a:ea typeface="Fedra Serif B Std Book" panose="02030505050000020004" pitchFamily="18" charset="0"/>
              </a:rPr>
              <a:t> þanni</a:t>
            </a:r>
            <a:r>
              <a:rPr lang="is-IS" sz="1200" baseline="0" dirty="0" smtClean="0">
                <a:latin typeface="Fedra Serif B Std Book" panose="02030505050000020004" pitchFamily="18" charset="0"/>
                <a:ea typeface="Fedra Serif B Std Book" panose="02030505050000020004" pitchFamily="18" charset="0"/>
              </a:rPr>
              <a:t>g að hluti af íbúðunum sé á almennum markaði eða </a:t>
            </a:r>
            <a:r>
              <a:rPr lang="is-IS" sz="1200" b="1" baseline="0" dirty="0" smtClean="0">
                <a:latin typeface="Fedra Serif B Std Book" panose="02030505050000020004" pitchFamily="18" charset="0"/>
                <a:ea typeface="Fedra Serif B Std Book" panose="02030505050000020004" pitchFamily="18" charset="0"/>
              </a:rPr>
              <a:t>hluti af íbúðunum getur verið fjármagnaður af öðru félagi.  </a:t>
            </a:r>
            <a:r>
              <a:rPr lang="is-IS" sz="1200" baseline="0" dirty="0" smtClean="0">
                <a:latin typeface="Fedra Serif B Std Book" panose="02030505050000020004" pitchFamily="18" charset="0"/>
                <a:ea typeface="Fedra Serif B Std Book" panose="02030505050000020004" pitchFamily="18" charset="0"/>
              </a:rPr>
              <a:t>Það styður við </a:t>
            </a:r>
            <a:r>
              <a:rPr lang="is-IS" sz="1200" b="1" baseline="0" dirty="0" smtClean="0">
                <a:latin typeface="Fedra Serif B Std Book" panose="02030505050000020004" pitchFamily="18" charset="0"/>
                <a:ea typeface="Fedra Serif B Std Book" panose="02030505050000020004" pitchFamily="18" charset="0"/>
              </a:rPr>
              <a:t>félagslega fjölbreytni</a:t>
            </a:r>
            <a:r>
              <a:rPr lang="is-IS" sz="1200" baseline="0" dirty="0" smtClean="0">
                <a:latin typeface="Fedra Serif B Std Book" panose="02030505050000020004" pitchFamily="18" charset="0"/>
                <a:ea typeface="Fedra Serif B Std Book" panose="02030505050000020004" pitchFamily="18" charset="0"/>
              </a:rPr>
              <a:t>.  </a:t>
            </a:r>
            <a:r>
              <a:rPr lang="is-IS" sz="1200" dirty="0" smtClean="0">
                <a:latin typeface="Fedra Serif B Std Book" panose="02030505050000020004" pitchFamily="18" charset="0"/>
                <a:ea typeface="Fedra Serif B Std Book" panose="02030505050000020004" pitchFamily="18" charset="0"/>
              </a:rPr>
              <a:t>Ísafjarðarbær hefur sótt um stofnframlag til byggingar 11 Leiguheimila þar sem 2 íbúðir eru á almennum markaði eins og sjá má á myndinni hér til</a:t>
            </a:r>
            <a:r>
              <a:rPr lang="is-IS" sz="1200" baseline="0" dirty="0" smtClean="0">
                <a:latin typeface="Fedra Serif B Std Book" panose="02030505050000020004" pitchFamily="18" charset="0"/>
                <a:ea typeface="Fedra Serif B Std Book" panose="02030505050000020004" pitchFamily="18" charset="0"/>
              </a:rPr>
              <a:t> vinstri.</a:t>
            </a:r>
            <a:endParaRPr lang="is-IS" sz="1200" dirty="0" smtClean="0">
              <a:latin typeface="Fedra Serif B Std Book" panose="02030505050000020004" pitchFamily="18" charset="0"/>
              <a:ea typeface="Fedra Serif B Std Book" panose="02030505050000020004" pitchFamily="18" charset="0"/>
            </a:endParaRPr>
          </a:p>
          <a:p>
            <a:endParaRPr lang="is-IS" sz="1200" dirty="0" smtClean="0">
              <a:latin typeface="Fedra Serif B Std Book" panose="02030505050000020004" pitchFamily="18" charset="0"/>
              <a:ea typeface="Fedra Serif B Std Book" panose="02030505050000020004" pitchFamily="18" charset="0"/>
            </a:endParaRPr>
          </a:p>
          <a:p>
            <a:r>
              <a:rPr lang="is-IS" dirty="0" smtClean="0"/>
              <a:t>Eins</a:t>
            </a:r>
            <a:r>
              <a:rPr lang="is-IS" baseline="0" dirty="0" smtClean="0"/>
              <a:t> og ég sagði í upphafi þá byggir fyrirkomulagið á Danskri löggjöf og við getum fengið hugmyndir frá verkefnum sem hafa risið í Danmörku.  </a:t>
            </a:r>
            <a:endParaRPr lang="is-IS" dirty="0"/>
          </a:p>
        </p:txBody>
      </p:sp>
      <p:sp>
        <p:nvSpPr>
          <p:cNvPr id="4" name="Slide Number Placeholder 3"/>
          <p:cNvSpPr>
            <a:spLocks noGrp="1"/>
          </p:cNvSpPr>
          <p:nvPr>
            <p:ph type="sldNum" sz="quarter" idx="10"/>
          </p:nvPr>
        </p:nvSpPr>
        <p:spPr/>
        <p:txBody>
          <a:bodyPr/>
          <a:lstStyle/>
          <a:p>
            <a:fld id="{F916942D-1C9C-486D-BCC2-2AB33BA355B3}" type="slidenum">
              <a:rPr lang="is-IS" smtClean="0"/>
              <a:t>20</a:t>
            </a:fld>
            <a:endParaRPr lang="is-IS"/>
          </a:p>
        </p:txBody>
      </p:sp>
    </p:spTree>
    <p:extLst>
      <p:ext uri="{BB962C8B-B14F-4D97-AF65-F5344CB8AC3E}">
        <p14:creationId xmlns:p14="http://schemas.microsoft.com/office/powerpoint/2010/main" val="521799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dirty="0" smtClean="0">
                <a:solidFill>
                  <a:schemeClr val="tx1"/>
                </a:solidFill>
                <a:effectLst/>
                <a:latin typeface="+mn-lt"/>
                <a:ea typeface="+mn-ea"/>
                <a:cs typeface="+mn-cs"/>
              </a:rPr>
              <a:t> </a:t>
            </a:r>
            <a:r>
              <a:rPr lang="is-IS" sz="1200" b="1" kern="1200" dirty="0" smtClean="0">
                <a:solidFill>
                  <a:schemeClr val="tx1"/>
                </a:solidFill>
                <a:effectLst/>
                <a:latin typeface="+mn-lt"/>
                <a:ea typeface="+mn-ea"/>
                <a:cs typeface="+mn-cs"/>
              </a:rPr>
              <a:t>Skapandi og hugvitsamlegar lausnir til að ná fram góðri hönnun</a:t>
            </a:r>
            <a:r>
              <a:rPr lang="is-IS" sz="1200" kern="1200" dirty="0" smtClean="0">
                <a:solidFill>
                  <a:schemeClr val="tx1"/>
                </a:solidFill>
                <a:effectLst/>
                <a:latin typeface="+mn-lt"/>
                <a:ea typeface="+mn-ea"/>
                <a:cs typeface="+mn-cs"/>
              </a:rPr>
              <a:t>. </a:t>
            </a:r>
          </a:p>
          <a:p>
            <a:endParaRPr lang="is-I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Fullt af góðum hugmyndum</a:t>
            </a:r>
            <a:r>
              <a:rPr lang="is-IS" sz="1200" b="1" kern="1200" baseline="0" dirty="0" smtClean="0">
                <a:solidFill>
                  <a:schemeClr val="tx1"/>
                </a:solidFill>
                <a:effectLst/>
                <a:latin typeface="+mn-lt"/>
                <a:ea typeface="+mn-ea"/>
                <a:cs typeface="+mn-cs"/>
              </a:rPr>
              <a:t> til.  </a:t>
            </a:r>
            <a:r>
              <a:rPr lang="is-IS" sz="1200" kern="1200" baseline="0" dirty="0" smtClean="0">
                <a:solidFill>
                  <a:schemeClr val="tx1"/>
                </a:solidFill>
                <a:effectLst/>
                <a:latin typeface="+mn-lt"/>
                <a:ea typeface="+mn-ea"/>
                <a:cs typeface="+mn-cs"/>
              </a:rPr>
              <a:t>Reykavíkurborg mun efna til spurningarkönnunar til að greina þarfir leigjenda. Bjarg íbúðafélag mun efna til hönnunarsamkeppni vegna uppbyggingar Leiguheimila.   </a:t>
            </a:r>
          </a:p>
          <a:p>
            <a:endParaRPr lang="is-I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dirty="0" smtClean="0">
                <a:solidFill>
                  <a:schemeClr val="tx1"/>
                </a:solidFill>
                <a:effectLst/>
                <a:latin typeface="+mn-lt"/>
                <a:ea typeface="+mn-ea"/>
                <a:cs typeface="+mn-cs"/>
              </a:rPr>
              <a:t>Við höfum séð árangur í hönnun námsmannaíbúða (</a:t>
            </a:r>
            <a:r>
              <a:rPr lang="is-IS" sz="1200" b="1" kern="1200" dirty="0" smtClean="0">
                <a:solidFill>
                  <a:schemeClr val="tx1"/>
                </a:solidFill>
                <a:effectLst/>
                <a:latin typeface="+mn-lt"/>
                <a:ea typeface="+mn-ea"/>
                <a:cs typeface="+mn-cs"/>
              </a:rPr>
              <a:t>Félagsstofnun stúdenta</a:t>
            </a:r>
            <a:r>
              <a:rPr lang="is-IS" sz="1200" kern="1200" dirty="0" smtClean="0">
                <a:solidFill>
                  <a:schemeClr val="tx1"/>
                </a:solidFill>
                <a:effectLst/>
                <a:latin typeface="+mn-lt"/>
                <a:ea typeface="+mn-ea"/>
                <a:cs typeface="+mn-cs"/>
              </a:rPr>
              <a:t>) sem eru t.d. með </a:t>
            </a:r>
            <a:r>
              <a:rPr lang="is-IS" sz="1200" b="1" kern="1200" dirty="0" smtClean="0">
                <a:solidFill>
                  <a:schemeClr val="tx1"/>
                </a:solidFill>
                <a:effectLst/>
                <a:latin typeface="+mn-lt"/>
                <a:ea typeface="+mn-ea"/>
                <a:cs typeface="+mn-cs"/>
              </a:rPr>
              <a:t>færanlegum veggjum </a:t>
            </a:r>
            <a:r>
              <a:rPr lang="is-IS" sz="1200" kern="1200" dirty="0" smtClean="0">
                <a:solidFill>
                  <a:schemeClr val="tx1"/>
                </a:solidFill>
                <a:effectLst/>
                <a:latin typeface="+mn-lt"/>
                <a:ea typeface="+mn-ea"/>
                <a:cs typeface="+mn-cs"/>
              </a:rPr>
              <a:t>þannig að </a:t>
            </a:r>
            <a:r>
              <a:rPr lang="is-IS" sz="1200" b="1" kern="1200" dirty="0" smtClean="0">
                <a:solidFill>
                  <a:schemeClr val="tx1"/>
                </a:solidFill>
                <a:effectLst/>
                <a:latin typeface="+mn-lt"/>
                <a:ea typeface="+mn-ea"/>
                <a:cs typeface="+mn-cs"/>
              </a:rPr>
              <a:t>rými geta verið breytileg að stærð. </a:t>
            </a:r>
          </a:p>
          <a:p>
            <a:endParaRPr lang="is-IS" sz="1200" kern="1200" baseline="0" dirty="0" smtClean="0">
              <a:solidFill>
                <a:schemeClr val="tx1"/>
              </a:solidFill>
              <a:effectLst/>
              <a:latin typeface="+mn-lt"/>
              <a:ea typeface="+mn-ea"/>
              <a:cs typeface="+mn-cs"/>
            </a:endParaRPr>
          </a:p>
          <a:p>
            <a:r>
              <a:rPr lang="is-IS" sz="1200" b="1" kern="1200" baseline="0" dirty="0" smtClean="0">
                <a:solidFill>
                  <a:schemeClr val="tx1"/>
                </a:solidFill>
                <a:effectLst/>
                <a:latin typeface="+mn-lt"/>
                <a:ea typeface="+mn-ea"/>
                <a:cs typeface="+mn-cs"/>
              </a:rPr>
              <a:t>Góðar hugmyndir munu fá brautargengi í kerfinu og við höfum trú á að þær muni vefja utan á sig.</a:t>
            </a:r>
          </a:p>
          <a:p>
            <a:endParaRPr lang="is-IS" sz="1200" kern="1200" baseline="0" dirty="0" smtClean="0">
              <a:solidFill>
                <a:schemeClr val="tx1"/>
              </a:solidFill>
              <a:effectLst/>
              <a:latin typeface="+mn-lt"/>
              <a:ea typeface="+mn-ea"/>
              <a:cs typeface="+mn-cs"/>
            </a:endParaRPr>
          </a:p>
          <a:p>
            <a:endParaRPr lang="is-IS" sz="1200" kern="1200" baseline="0" dirty="0" smtClean="0">
              <a:solidFill>
                <a:schemeClr val="tx1"/>
              </a:solidFill>
              <a:effectLst/>
              <a:latin typeface="+mn-lt"/>
              <a:ea typeface="+mn-ea"/>
              <a:cs typeface="+mn-cs"/>
            </a:endParaRPr>
          </a:p>
          <a:p>
            <a:endParaRPr lang="is-IS" sz="1200" kern="1200" baseline="0" dirty="0" smtClean="0">
              <a:solidFill>
                <a:schemeClr val="tx1"/>
              </a:solidFill>
              <a:effectLst/>
              <a:latin typeface="+mn-lt"/>
              <a:ea typeface="+mn-ea"/>
              <a:cs typeface="+mn-cs"/>
            </a:endParaRPr>
          </a:p>
          <a:p>
            <a:endParaRPr lang="is-IS" sz="1200" kern="1200" dirty="0" smtClean="0">
              <a:solidFill>
                <a:schemeClr val="tx1"/>
              </a:solidFill>
              <a:effectLst/>
              <a:latin typeface="+mn-lt"/>
              <a:ea typeface="+mn-ea"/>
              <a:cs typeface="+mn-cs"/>
            </a:endParaRPr>
          </a:p>
          <a:p>
            <a:endParaRPr lang="is-IS" sz="1200" kern="1200" dirty="0" smtClean="0">
              <a:solidFill>
                <a:schemeClr val="tx1"/>
              </a:solidFill>
              <a:effectLst/>
              <a:latin typeface="+mn-lt"/>
              <a:ea typeface="+mn-ea"/>
              <a:cs typeface="+mn-cs"/>
            </a:endParaRPr>
          </a:p>
          <a:p>
            <a:endParaRPr lang="is-IS" sz="1200" kern="1200" dirty="0" smtClean="0">
              <a:solidFill>
                <a:schemeClr val="tx1"/>
              </a:solidFill>
              <a:effectLst/>
              <a:latin typeface="+mn-lt"/>
              <a:ea typeface="+mn-ea"/>
              <a:cs typeface="+mn-cs"/>
            </a:endParaRPr>
          </a:p>
          <a:p>
            <a:endParaRPr lang="is-IS" dirty="0" smtClean="0"/>
          </a:p>
          <a:p>
            <a:endParaRPr lang="is-IS" dirty="0" smtClean="0"/>
          </a:p>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21</a:t>
            </a:fld>
            <a:endParaRPr lang="en-US"/>
          </a:p>
        </p:txBody>
      </p:sp>
    </p:spTree>
    <p:extLst>
      <p:ext uri="{BB962C8B-B14F-4D97-AF65-F5344CB8AC3E}">
        <p14:creationId xmlns:p14="http://schemas.microsoft.com/office/powerpoint/2010/main" val="2054627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dirty="0" smtClean="0">
                <a:solidFill>
                  <a:schemeClr val="tx1"/>
                </a:solidFill>
                <a:effectLst/>
                <a:latin typeface="+mn-lt"/>
                <a:ea typeface="+mn-ea"/>
                <a:cs typeface="+mn-cs"/>
              </a:rPr>
              <a:t>Við leggjum mat á að nýttar séu hagkvæmar byggingaraðferðir í því skyni að lækka byggingarkostnað. t.d. að byggingarefni að þau séu </a:t>
            </a:r>
            <a:r>
              <a:rPr lang="is-IS" sz="1200" b="1" kern="1200" dirty="0" smtClean="0">
                <a:solidFill>
                  <a:schemeClr val="tx1"/>
                </a:solidFill>
                <a:effectLst/>
                <a:latin typeface="+mn-lt"/>
                <a:ea typeface="+mn-ea"/>
                <a:cs typeface="+mn-cs"/>
              </a:rPr>
              <a:t>hagkvæm og endingargóð</a:t>
            </a:r>
            <a:r>
              <a:rPr lang="is-IS" sz="1200" kern="1200" dirty="0" smtClean="0">
                <a:solidFill>
                  <a:schemeClr val="tx1"/>
                </a:solidFill>
                <a:effectLst/>
                <a:latin typeface="+mn-lt"/>
                <a:ea typeface="+mn-ea"/>
                <a:cs typeface="+mn-cs"/>
              </a:rPr>
              <a:t>. </a:t>
            </a:r>
            <a:r>
              <a:rPr lang="is-IS" sz="1200" b="1" kern="1200" dirty="0" smtClean="0">
                <a:solidFill>
                  <a:schemeClr val="tx1"/>
                </a:solidFill>
                <a:effectLst/>
                <a:latin typeface="+mn-lt"/>
                <a:ea typeface="+mn-ea"/>
                <a:cs typeface="+mn-cs"/>
              </a:rPr>
              <a:t>Ef þau eru ekki endingargóð mun viðhaldskostnaður draga niður viðskiptaáætlunina til framtíðar. </a:t>
            </a:r>
          </a:p>
          <a:p>
            <a:endParaRPr lang="is-I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dirty="0" smtClean="0">
                <a:solidFill>
                  <a:schemeClr val="tx1"/>
                </a:solidFill>
                <a:effectLst/>
                <a:latin typeface="+mn-lt"/>
                <a:ea typeface="+mn-ea"/>
                <a:cs typeface="+mn-cs"/>
              </a:rPr>
              <a:t>Fjöldaframleiddar</a:t>
            </a:r>
            <a:r>
              <a:rPr lang="is-IS" sz="1200" kern="1200" baseline="0" dirty="0" smtClean="0">
                <a:solidFill>
                  <a:schemeClr val="tx1"/>
                </a:solidFill>
                <a:effectLst/>
                <a:latin typeface="+mn-lt"/>
                <a:ea typeface="+mn-ea"/>
                <a:cs typeface="+mn-cs"/>
              </a:rPr>
              <a:t> einingar;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s-IS" sz="1200" kern="1200" dirty="0" smtClean="0">
                <a:solidFill>
                  <a:schemeClr val="tx1"/>
                </a:solidFill>
                <a:effectLst/>
                <a:latin typeface="+mn-lt"/>
                <a:ea typeface="+mn-ea"/>
                <a:cs typeface="+mn-cs"/>
              </a:rPr>
              <a:t>Forsteyptar einingar,</a:t>
            </a:r>
            <a:r>
              <a:rPr lang="is-IS" sz="1200" kern="1200" baseline="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s-IS" sz="1200" kern="1200" baseline="0" dirty="0" smtClean="0">
                <a:solidFill>
                  <a:schemeClr val="tx1"/>
                </a:solidFill>
                <a:effectLst/>
                <a:latin typeface="+mn-lt"/>
                <a:ea typeface="+mn-ea"/>
                <a:cs typeface="+mn-cs"/>
              </a:rPr>
              <a:t>verksmiðjuframleiddar timbureiningar geta verið hagkvæmur kostur.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s-I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s-IS" sz="1200" kern="1200" baseline="0" dirty="0" smtClean="0">
                <a:solidFill>
                  <a:schemeClr val="tx1"/>
                </a:solidFill>
                <a:effectLst/>
                <a:latin typeface="+mn-lt"/>
                <a:ea typeface="+mn-ea"/>
                <a:cs typeface="+mn-cs"/>
              </a:rPr>
              <a:t>Ef byggingin er </a:t>
            </a:r>
            <a:r>
              <a:rPr lang="is-IS" sz="1200" b="1" kern="1200" baseline="0" dirty="0" smtClean="0">
                <a:solidFill>
                  <a:schemeClr val="tx1"/>
                </a:solidFill>
                <a:effectLst/>
                <a:latin typeface="+mn-lt"/>
                <a:ea typeface="+mn-ea"/>
                <a:cs typeface="+mn-cs"/>
              </a:rPr>
              <a:t>vel skipulögð fyrirfram eru óvissuþættir færri og auknar líkur á að ná fram hagkvæmni.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s-I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s-IS" sz="1200" b="1" kern="1200" baseline="0" dirty="0" smtClean="0">
                <a:solidFill>
                  <a:schemeClr val="tx1"/>
                </a:solidFill>
                <a:effectLst/>
                <a:latin typeface="+mn-lt"/>
                <a:ea typeface="+mn-ea"/>
                <a:cs typeface="+mn-cs"/>
              </a:rPr>
              <a:t>-Fjöldaframleiddar lausnir hafa rutt sér til rúms á Norðurlöndum og hafa stuttan byggingartíma, eru hagkvæmar, staðlaðar og hafa litla óvissu í framkvæmdinni.  </a:t>
            </a:r>
            <a:r>
              <a:rPr lang="is-IS" sz="1200" kern="1200" baseline="0" dirty="0" smtClean="0">
                <a:solidFill>
                  <a:schemeClr val="tx1"/>
                </a:solidFill>
                <a:effectLst/>
                <a:latin typeface="+mn-lt"/>
                <a:ea typeface="+mn-ea"/>
                <a:cs typeface="+mn-cs"/>
              </a:rPr>
              <a:t>Í því efnahagsástandi sem er nú í dag þar sem mörg verkefni keppa um starfsfólk í byggingariðnaði geta fjöldaframleiddar lausnir verið góður kostur fyrir íbúðamarkaðinn í dag.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s-I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s-IS" sz="1200" b="1" kern="1200" baseline="0" dirty="0" smtClean="0">
                <a:solidFill>
                  <a:schemeClr val="tx1"/>
                </a:solidFill>
                <a:effectLst/>
                <a:latin typeface="+mn-lt"/>
                <a:ea typeface="+mn-ea"/>
                <a:cs typeface="+mn-cs"/>
              </a:rPr>
              <a:t>-Það verður spennandi að heyra betur um möguleika sem í þeim felast í erindum sem eru haldin hér á eftir.</a:t>
            </a:r>
            <a:endParaRPr lang="is-IS" sz="1200" b="1" kern="1200" dirty="0" smtClean="0">
              <a:solidFill>
                <a:schemeClr val="tx1"/>
              </a:solidFill>
              <a:effectLst/>
              <a:latin typeface="+mn-lt"/>
              <a:ea typeface="+mn-ea"/>
              <a:cs typeface="+mn-cs"/>
            </a:endParaRPr>
          </a:p>
          <a:p>
            <a:endParaRPr lang="is-IS" sz="1200" kern="1200" dirty="0" smtClean="0">
              <a:solidFill>
                <a:schemeClr val="tx1"/>
              </a:solidFill>
              <a:effectLst/>
              <a:latin typeface="+mn-lt"/>
              <a:ea typeface="+mn-ea"/>
              <a:cs typeface="+mn-cs"/>
            </a:endParaRPr>
          </a:p>
          <a:p>
            <a:endParaRPr lang="is-IS" sz="1200" kern="1200" dirty="0" smtClean="0">
              <a:solidFill>
                <a:schemeClr val="tx1"/>
              </a:solidFill>
              <a:effectLst/>
              <a:latin typeface="+mn-lt"/>
              <a:ea typeface="+mn-ea"/>
              <a:cs typeface="+mn-cs"/>
            </a:endParaRPr>
          </a:p>
          <a:p>
            <a:endParaRPr lang="is-IS" sz="1200" kern="1200" dirty="0" smtClean="0">
              <a:solidFill>
                <a:schemeClr val="tx1"/>
              </a:solidFill>
              <a:effectLst/>
              <a:latin typeface="+mn-lt"/>
              <a:ea typeface="+mn-ea"/>
              <a:cs typeface="+mn-cs"/>
            </a:endParaRPr>
          </a:p>
          <a:p>
            <a:endParaRPr lang="is-IS" sz="1200" kern="1200" dirty="0" smtClean="0">
              <a:solidFill>
                <a:schemeClr val="tx1"/>
              </a:solidFill>
              <a:effectLst/>
              <a:latin typeface="+mn-lt"/>
              <a:ea typeface="+mn-ea"/>
              <a:cs typeface="+mn-cs"/>
            </a:endParaRPr>
          </a:p>
          <a:p>
            <a:endParaRPr lang="is-IS" dirty="0" smtClean="0"/>
          </a:p>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22</a:t>
            </a:fld>
            <a:endParaRPr lang="en-US"/>
          </a:p>
        </p:txBody>
      </p:sp>
    </p:spTree>
    <p:extLst>
      <p:ext uri="{BB962C8B-B14F-4D97-AF65-F5344CB8AC3E}">
        <p14:creationId xmlns:p14="http://schemas.microsoft.com/office/powerpoint/2010/main" val="3394222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dirty="0" smtClean="0">
                <a:solidFill>
                  <a:schemeClr val="tx1"/>
                </a:solidFill>
                <a:effectLst/>
                <a:latin typeface="+mn-lt"/>
                <a:ea typeface="+mn-ea"/>
                <a:cs typeface="+mn-cs"/>
              </a:rPr>
              <a:t>Ef við getum ekki samþykkt allar umsóknir er </a:t>
            </a:r>
            <a:r>
              <a:rPr lang="is-IS" sz="1200" b="1" kern="1200" dirty="0" smtClean="0">
                <a:solidFill>
                  <a:schemeClr val="tx1"/>
                </a:solidFill>
                <a:effectLst/>
                <a:latin typeface="+mn-lt"/>
                <a:ea typeface="+mn-ea"/>
                <a:cs typeface="+mn-cs"/>
              </a:rPr>
              <a:t>byggingartími einnig mikilvægur</a:t>
            </a:r>
            <a:r>
              <a:rPr lang="is-IS" sz="1200" kern="1200" dirty="0" smtClean="0">
                <a:solidFill>
                  <a:schemeClr val="tx1"/>
                </a:solidFill>
                <a:effectLst/>
                <a:latin typeface="+mn-lt"/>
                <a:ea typeface="+mn-ea"/>
                <a:cs typeface="+mn-cs"/>
              </a:rPr>
              <a:t>.  Við afgreiðum fyrst þær íbúðir sem eru líklegar að verða fullbúnar sem fyrst .  Því styttri sem byggingartíminn er því lægri verður heildarfjármagnskostnaður verkefnisins og þar af leiðandi leiguverð. </a:t>
            </a:r>
          </a:p>
          <a:p>
            <a:endParaRPr lang="is-I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Ásgeir Torfason lektor hjá HR var með fyrirlestur á fasteignaráðstefnunni þar sem hann tók dæmi frá Svíþjóð þar sem fasteignafélag sem hann vann hjá náði byggingartíma niður úr 18 mánuðum í níu og náði fram verulegri lækkun fjármagnskostnaðar á byggingartíma fyrir vikið.</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dirty="0" smtClean="0">
                <a:solidFill>
                  <a:schemeClr val="tx1"/>
                </a:solidFill>
                <a:effectLst/>
                <a:latin typeface="+mn-lt"/>
                <a:ea typeface="+mn-ea"/>
                <a:cs typeface="+mn-cs"/>
              </a:rPr>
              <a:t>(</a:t>
            </a:r>
            <a:r>
              <a:rPr lang="is-IS" sz="1200" dirty="0" smtClean="0">
                <a:solidFill>
                  <a:schemeClr val="tx1">
                    <a:lumMod val="75000"/>
                    <a:lumOff val="25000"/>
                  </a:schemeClr>
                </a:solidFill>
                <a:latin typeface="Fedra Serif B Std Book" charset="0"/>
                <a:ea typeface="Fedra Serif B Std Book" charset="0"/>
                <a:cs typeface="Fedra Serif B Std Book" charset="0"/>
              </a:rPr>
              <a:t>Meðalfjárbinding er um helmingur af byggingartímanum)</a:t>
            </a:r>
          </a:p>
          <a:p>
            <a:endParaRPr lang="is-IS" dirty="0" smtClean="0"/>
          </a:p>
          <a:p>
            <a:r>
              <a:rPr lang="is-IS" b="1" dirty="0" smtClean="0"/>
              <a:t>Lokaorð</a:t>
            </a:r>
          </a:p>
          <a:p>
            <a:endParaRPr lang="is-IS" dirty="0" smtClean="0"/>
          </a:p>
          <a:p>
            <a:r>
              <a:rPr lang="is-IS" b="1" dirty="0" smtClean="0"/>
              <a:t>Við höfum trú á</a:t>
            </a:r>
            <a:r>
              <a:rPr lang="is-IS" b="1" baseline="0" dirty="0" smtClean="0"/>
              <a:t> að fyrirkomulagið muni galdra fram góða hluti</a:t>
            </a:r>
          </a:p>
          <a:p>
            <a:endParaRPr lang="is-IS" baseline="0" dirty="0" smtClean="0"/>
          </a:p>
          <a:p>
            <a:r>
              <a:rPr lang="is-IS" sz="1200" kern="1200" baseline="0" dirty="0" smtClean="0">
                <a:solidFill>
                  <a:schemeClr val="tx1"/>
                </a:solidFill>
                <a:effectLst/>
                <a:latin typeface="+mn-lt"/>
                <a:ea typeface="+mn-ea"/>
                <a:cs typeface="+mn-cs"/>
              </a:rPr>
              <a:t>Þetta er </a:t>
            </a:r>
            <a:r>
              <a:rPr lang="is-IS" sz="1200" b="1" kern="1200" baseline="0" dirty="0" smtClean="0">
                <a:solidFill>
                  <a:schemeClr val="tx1"/>
                </a:solidFill>
                <a:effectLst/>
                <a:latin typeface="+mn-lt"/>
                <a:ea typeface="+mn-ea"/>
                <a:cs typeface="+mn-cs"/>
              </a:rPr>
              <a:t>samkeppni um fjármagn </a:t>
            </a:r>
            <a:r>
              <a:rPr lang="is-IS" sz="1200" kern="1200" baseline="0" dirty="0" smtClean="0">
                <a:solidFill>
                  <a:schemeClr val="tx1"/>
                </a:solidFill>
                <a:effectLst/>
                <a:latin typeface="+mn-lt"/>
                <a:ea typeface="+mn-ea"/>
                <a:cs typeface="+mn-cs"/>
              </a:rPr>
              <a:t>eins og ég nefndi í upphafi – </a:t>
            </a:r>
            <a:r>
              <a:rPr lang="is-IS" sz="1200" b="1" kern="1200" baseline="0" dirty="0" smtClean="0">
                <a:solidFill>
                  <a:schemeClr val="tx1"/>
                </a:solidFill>
                <a:effectLst/>
                <a:latin typeface="+mn-lt"/>
                <a:ea typeface="+mn-ea"/>
                <a:cs typeface="+mn-cs"/>
              </a:rPr>
              <a:t>samkeppni um góðar hugmyndir</a:t>
            </a:r>
          </a:p>
          <a:p>
            <a:endParaRPr lang="is-IS" sz="1200" kern="1200" baseline="0" dirty="0" smtClean="0">
              <a:solidFill>
                <a:schemeClr val="tx1"/>
              </a:solidFill>
              <a:effectLst/>
              <a:latin typeface="+mn-lt"/>
              <a:ea typeface="+mn-ea"/>
              <a:cs typeface="+mn-cs"/>
            </a:endParaRPr>
          </a:p>
          <a:p>
            <a:r>
              <a:rPr lang="is-IS" sz="1200" b="1" kern="1200" baseline="0" dirty="0" smtClean="0">
                <a:solidFill>
                  <a:schemeClr val="tx1"/>
                </a:solidFill>
                <a:effectLst/>
                <a:latin typeface="+mn-lt"/>
                <a:ea typeface="+mn-ea"/>
                <a:cs typeface="+mn-cs"/>
              </a:rPr>
              <a:t>Góðar hugmyndir verða endurnýttar og munu fá byr í kerfinu.</a:t>
            </a:r>
          </a:p>
          <a:p>
            <a:endParaRPr lang="is-I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1" kern="1200" baseline="0" dirty="0" smtClean="0">
                <a:solidFill>
                  <a:schemeClr val="tx1"/>
                </a:solidFill>
                <a:effectLst/>
                <a:latin typeface="+mn-lt"/>
                <a:ea typeface="+mn-ea"/>
                <a:cs typeface="+mn-cs"/>
              </a:rPr>
              <a:t>Fjármagnið mun elta hagkvæmnina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1" kern="1200" baseline="0" dirty="0" smtClean="0">
                <a:solidFill>
                  <a:schemeClr val="tx1"/>
                </a:solidFill>
                <a:effectLst/>
                <a:latin typeface="+mn-lt"/>
                <a:ea typeface="+mn-ea"/>
                <a:cs typeface="+mn-cs"/>
              </a:rPr>
              <a:t>Svo vil ég minna á að á heimasíðu Íbúðalánasjóðs má finna upplýsingar um stofnframlög og leiguheimili.  Leiguheimili eru með smásíðu : Leiguheimili.ils.is og þau eru einnig á Facebook.</a:t>
            </a:r>
          </a:p>
          <a:p>
            <a:endParaRPr lang="is-IS" dirty="0" smtClean="0"/>
          </a:p>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23</a:t>
            </a:fld>
            <a:endParaRPr lang="en-US"/>
          </a:p>
        </p:txBody>
      </p:sp>
    </p:spTree>
    <p:extLst>
      <p:ext uri="{BB962C8B-B14F-4D97-AF65-F5344CB8AC3E}">
        <p14:creationId xmlns:p14="http://schemas.microsoft.com/office/powerpoint/2010/main" val="2253084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448D2D-E2EE-D045-860D-CE5DD35342BB}" type="slidenum">
              <a:rPr lang="en-US" smtClean="0"/>
              <a:t>24</a:t>
            </a:fld>
            <a:endParaRPr lang="en-US"/>
          </a:p>
        </p:txBody>
      </p:sp>
    </p:spTree>
    <p:extLst>
      <p:ext uri="{BB962C8B-B14F-4D97-AF65-F5344CB8AC3E}">
        <p14:creationId xmlns:p14="http://schemas.microsoft.com/office/powerpoint/2010/main" val="3636935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448D2D-E2EE-D045-860D-CE5DD35342BB}" type="slidenum">
              <a:rPr lang="en-US" smtClean="0"/>
              <a:t>25</a:t>
            </a:fld>
            <a:endParaRPr lang="en-US"/>
          </a:p>
        </p:txBody>
      </p:sp>
    </p:spTree>
    <p:extLst>
      <p:ext uri="{BB962C8B-B14F-4D97-AF65-F5344CB8AC3E}">
        <p14:creationId xmlns:p14="http://schemas.microsoft.com/office/powerpoint/2010/main" val="451722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800" kern="1200" dirty="0" smtClean="0">
                <a:solidFill>
                  <a:schemeClr val="tx1"/>
                </a:solidFill>
                <a:effectLst/>
                <a:latin typeface="+mn-lt"/>
                <a:ea typeface="+mn-ea"/>
                <a:cs typeface="+mn-cs"/>
              </a:rPr>
              <a:t>Í júnímánuði 2016 fengum við nýja lagaumgjörð um </a:t>
            </a:r>
            <a:r>
              <a:rPr lang="is-IS" sz="800" b="1" kern="1200" dirty="0" smtClean="0">
                <a:solidFill>
                  <a:schemeClr val="tx1"/>
                </a:solidFill>
                <a:effectLst/>
                <a:latin typeface="+mn-lt"/>
                <a:ea typeface="+mn-ea"/>
                <a:cs typeface="+mn-cs"/>
              </a:rPr>
              <a:t>nýtt leiguíbúðakerfi sem </a:t>
            </a:r>
            <a:r>
              <a:rPr lang="is-IS" sz="800" kern="1200" dirty="0" smtClean="0">
                <a:solidFill>
                  <a:schemeClr val="tx1"/>
                </a:solidFill>
                <a:effectLst/>
                <a:latin typeface="+mn-lt"/>
                <a:ea typeface="+mn-ea"/>
                <a:cs typeface="+mn-cs"/>
              </a:rPr>
              <a:t>grundvallast á </a:t>
            </a:r>
            <a:r>
              <a:rPr lang="is-IS" sz="800" b="1" kern="1200" dirty="0" smtClean="0">
                <a:solidFill>
                  <a:schemeClr val="tx1"/>
                </a:solidFill>
                <a:effectLst/>
                <a:latin typeface="+mn-lt"/>
                <a:ea typeface="+mn-ea"/>
                <a:cs typeface="+mn-cs"/>
              </a:rPr>
              <a:t>lögum um almennar íbúðir </a:t>
            </a:r>
            <a:r>
              <a:rPr lang="is-IS" sz="800" kern="1200" dirty="0" smtClean="0">
                <a:solidFill>
                  <a:schemeClr val="tx1"/>
                </a:solidFill>
                <a:effectLst/>
                <a:latin typeface="+mn-lt"/>
                <a:ea typeface="+mn-ea"/>
                <a:cs typeface="+mn-cs"/>
              </a:rPr>
              <a:t>og byggir á </a:t>
            </a:r>
            <a:r>
              <a:rPr lang="is-IS" sz="800" b="1" kern="1200" dirty="0" smtClean="0">
                <a:solidFill>
                  <a:schemeClr val="tx1"/>
                </a:solidFill>
                <a:effectLst/>
                <a:latin typeface="+mn-lt"/>
                <a:ea typeface="+mn-ea"/>
                <a:cs typeface="+mn-cs"/>
              </a:rPr>
              <a:t>danskri fyrirmynd </a:t>
            </a:r>
            <a:r>
              <a:rPr lang="is-IS" sz="800" kern="1200" dirty="0" smtClean="0">
                <a:solidFill>
                  <a:schemeClr val="tx1"/>
                </a:solidFill>
                <a:effectLst/>
                <a:latin typeface="+mn-lt"/>
                <a:ea typeface="+mn-ea"/>
                <a:cs typeface="+mn-cs"/>
              </a:rPr>
              <a:t>– við nefnum íbúðirnar sem</a:t>
            </a:r>
            <a:r>
              <a:rPr lang="is-IS" sz="800" kern="1200" baseline="0" dirty="0" smtClean="0">
                <a:solidFill>
                  <a:schemeClr val="tx1"/>
                </a:solidFill>
                <a:effectLst/>
                <a:latin typeface="+mn-lt"/>
                <a:ea typeface="+mn-ea"/>
                <a:cs typeface="+mn-cs"/>
              </a:rPr>
              <a:t> eru fjármagnaðar í kerfinu </a:t>
            </a:r>
            <a:r>
              <a:rPr lang="is-IS" sz="800" b="1" kern="1200" dirty="0" smtClean="0">
                <a:solidFill>
                  <a:schemeClr val="tx1"/>
                </a:solidFill>
                <a:effectLst/>
                <a:latin typeface="+mn-lt"/>
                <a:ea typeface="+mn-ea"/>
                <a:cs typeface="+mn-cs"/>
              </a:rPr>
              <a:t>Leiguheimili</a:t>
            </a:r>
            <a:r>
              <a:rPr lang="is-IS" sz="8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800" kern="1200" dirty="0" smtClean="0">
              <a:solidFill>
                <a:schemeClr val="tx1"/>
              </a:solidFill>
              <a:effectLst/>
              <a:latin typeface="+mn-lt"/>
              <a:ea typeface="+mn-ea"/>
              <a:cs typeface="+mn-cs"/>
            </a:endParaRPr>
          </a:p>
          <a:p>
            <a:r>
              <a:rPr lang="is-IS" sz="800" dirty="0" smtClean="0"/>
              <a:t>Með</a:t>
            </a:r>
            <a:r>
              <a:rPr lang="is-IS" sz="800" baseline="0" dirty="0" smtClean="0"/>
              <a:t> lögunum varð til nýtt félagaform – </a:t>
            </a:r>
            <a:r>
              <a:rPr lang="is-IS" sz="800" b="1" baseline="0" dirty="0" smtClean="0"/>
              <a:t>húsnæðissjálfseignarstofnun</a:t>
            </a:r>
            <a:r>
              <a:rPr lang="is-IS" sz="800" baseline="0" dirty="0" smtClean="0"/>
              <a:t> sem umgjörð utan um rekstur Leiguheimila.  Húsnæðisstofnunin nýtur </a:t>
            </a:r>
            <a:r>
              <a:rPr lang="is-IS" sz="800" b="1" baseline="0" dirty="0" smtClean="0"/>
              <a:t>tekjuskattsfrelsis</a:t>
            </a:r>
            <a:r>
              <a:rPr lang="is-IS" sz="800" baseline="0" dirty="0" smtClean="0"/>
              <a:t> og er </a:t>
            </a:r>
            <a:r>
              <a:rPr lang="is-IS" sz="800" b="1" baseline="0" dirty="0" smtClean="0"/>
              <a:t>ekki rekin í hagnaðarskyni </a:t>
            </a:r>
            <a:r>
              <a:rPr lang="is-IS" sz="800" baseline="0" dirty="0" smtClean="0"/>
              <a:t>– ergo </a:t>
            </a:r>
            <a:r>
              <a:rPr lang="is-IS" sz="800" b="1" baseline="0" dirty="0" smtClean="0"/>
              <a:t>samfélagssinnaðir leigusalar</a:t>
            </a:r>
            <a:r>
              <a:rPr lang="is-IS" sz="800" baseline="0" dirty="0" smtClean="0"/>
              <a:t>.  </a:t>
            </a:r>
            <a:r>
              <a:rPr lang="is-IS" sz="800" b="1" baseline="0" dirty="0" smtClean="0"/>
              <a:t>Ekki er greiddur út arður úr félaginu og fjármunir sem safnast upp innan þeirra eru nýttir til frekari uppbyggingar Leiguheimila.</a:t>
            </a:r>
          </a:p>
          <a:p>
            <a:endParaRPr lang="is-IS" sz="800" baseline="0" dirty="0" smtClean="0"/>
          </a:p>
          <a:p>
            <a:r>
              <a:rPr lang="is-IS" sz="800" b="1" baseline="0" dirty="0" smtClean="0"/>
              <a:t>Ríki og sveitarfélög leggja til fjármuni til uppbyggingar Leiguheimilanna sem verður eiginfjárígildi í húsnæðissjálfseignarstofnunum.</a:t>
            </a:r>
            <a:r>
              <a:rPr lang="is-IS" sz="800" baseline="0" dirty="0" smtClean="0"/>
              <a:t> Húsnæðissjálfeignarstofnunin þarf í raun eingöngu að fjármagna 70% af íbúðunum í upphafi og greiðir svo af lánum í að hámarki 50 ár.  Eftir að lánin eru uppgreidd taka við endurgreiðslur af grunnframlögum ríkis og sveitarfélaga.  </a:t>
            </a:r>
          </a:p>
          <a:p>
            <a:endParaRPr lang="is-IS" sz="800" baseline="0" dirty="0" smtClean="0"/>
          </a:p>
          <a:p>
            <a:r>
              <a:rPr lang="is-IS" sz="800" b="1" baseline="0" dirty="0" smtClean="0"/>
              <a:t>Eftir uppgreiðslu lána og stofnframlaga mun 50% hagnaðar sem myndast hjá húsnæðissjálfseignarstofnununum renna í Húsnæðismálasjóð og verða grundvöllur frekari úthlutana stofnframlaga og uppbygginga Leiguheimila.</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800" baseline="0" dirty="0" smtClean="0"/>
              <a:t>Félög sem greiða í Húsnæðismálasjóð munu hafa forgang að 60% af  fé sem greitt er inn í sjóðinn.  </a:t>
            </a:r>
            <a:r>
              <a:rPr lang="is-IS" sz="800" b="1" baseline="0" dirty="0" smtClean="0"/>
              <a:t>Þannig verður til með tíð og tíma sjálfbært leiguíbúðakerfi. </a:t>
            </a:r>
          </a:p>
          <a:p>
            <a:endParaRPr lang="is-IS" sz="8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s-IS" sz="800" kern="1200" dirty="0" smtClean="0">
                <a:solidFill>
                  <a:schemeClr val="tx1"/>
                </a:solidFill>
                <a:effectLst/>
                <a:latin typeface="+mn-lt"/>
                <a:ea typeface="+mn-ea"/>
                <a:cs typeface="+mn-cs"/>
              </a:rPr>
              <a:t>Með þessu fyrirkomulagi, sem er hliðstætt því sem tíðkast hefur í Danmörku um áratugaskeið, mun smám saman byggjast upp nýr sjóður sem nefnist Húsnæðismálasjóður sem hefur það að markmiði að stuðla að sjálfbærni kerfisins.  Slíkt kerfi kemur ekki til með að raungerast fyrr en að nokkrum áratugum liðnum þegar lán sem tekin verða á næstu árum hafa verið greidd upp.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8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136D1A-CFF1-4C4F-B317-BDA12DC509A0}" type="slidenum">
              <a:rPr lang="is-IS" smtClean="0"/>
              <a:pPr/>
              <a:t>3</a:t>
            </a:fld>
            <a:endParaRPr lang="is-IS"/>
          </a:p>
        </p:txBody>
      </p:sp>
    </p:spTree>
    <p:extLst>
      <p:ext uri="{BB962C8B-B14F-4D97-AF65-F5344CB8AC3E}">
        <p14:creationId xmlns:p14="http://schemas.microsoft.com/office/powerpoint/2010/main" val="4151792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lang="is-IS" b="1" u="sng" dirty="0" smtClean="0">
                <a:latin typeface="Fedra Serif B Std Medium" panose="02030705050000020004" pitchFamily="18" charset="0"/>
                <a:ea typeface="Fedra Serif B Std Medium" panose="02030705050000020004" pitchFamily="18" charset="0"/>
              </a:rPr>
              <a:t>Lögin byggja m.a. á yfirlýsingu ríkisstjórnarinnar frá 28. maí</a:t>
            </a:r>
            <a:r>
              <a:rPr lang="is-IS" b="1" u="sng" baseline="0" dirty="0" smtClean="0">
                <a:latin typeface="Fedra Serif B Std Medium" panose="02030705050000020004" pitchFamily="18" charset="0"/>
                <a:ea typeface="Fedra Serif B Std Medium" panose="02030705050000020004" pitchFamily="18" charset="0"/>
              </a:rPr>
              <a:t> 2015 þar sem m.a. er fjallað um fjölgun hagkvæmra og ódýrra íbúða til að tryggja tekjulágum fjölskyldum leiguhúsnæði til lengri tíma og áhersla verði lögð á íbúðir af hóflegri stærð.</a:t>
            </a:r>
            <a:endParaRPr lang="is-IS" b="1" u="sng" dirty="0" smtClean="0">
              <a:latin typeface="Fedra Serif B Std Medium" panose="02030705050000020004" pitchFamily="18" charset="0"/>
              <a:ea typeface="Fedra Serif B Std Medium" panose="02030705050000020004" pitchFamily="18" charset="0"/>
            </a:endParaRPr>
          </a:p>
          <a:p>
            <a:pPr>
              <a:lnSpc>
                <a:spcPct val="130000"/>
              </a:lnSpc>
              <a:spcBef>
                <a:spcPts val="600"/>
              </a:spcBef>
            </a:pPr>
            <a:endParaRPr lang="is-IS" dirty="0" smtClean="0">
              <a:latin typeface="Fedra Serif B Std Medium" panose="02030705050000020004" pitchFamily="18" charset="0"/>
              <a:ea typeface="Fedra Serif B Std Medium" panose="02030705050000020004" pitchFamily="18" charset="0"/>
            </a:endParaRPr>
          </a:p>
          <a:p>
            <a:pPr>
              <a:lnSpc>
                <a:spcPct val="130000"/>
              </a:lnSpc>
              <a:spcBef>
                <a:spcPts val="600"/>
              </a:spcBef>
            </a:pPr>
            <a:r>
              <a:rPr lang="is-IS" dirty="0" smtClean="0">
                <a:latin typeface="Fedra Serif B Std Medium" panose="02030705050000020004" pitchFamily="18" charset="0"/>
                <a:ea typeface="Fedra Serif B Std Medium" panose="02030705050000020004" pitchFamily="18" charset="0"/>
              </a:rPr>
              <a:t>Markmið</a:t>
            </a:r>
            <a:r>
              <a:rPr lang="is-IS" baseline="0" dirty="0" smtClean="0">
                <a:latin typeface="Fedra Serif B Std Medium" panose="02030705050000020004" pitchFamily="18" charset="0"/>
                <a:ea typeface="Fedra Serif B Std Medium" panose="02030705050000020004" pitchFamily="18" charset="0"/>
              </a:rPr>
              <a:t> laganna er að :</a:t>
            </a:r>
          </a:p>
          <a:p>
            <a:pPr>
              <a:lnSpc>
                <a:spcPct val="130000"/>
              </a:lnSpc>
              <a:spcBef>
                <a:spcPts val="600"/>
              </a:spcBef>
            </a:pPr>
            <a:r>
              <a:rPr lang="is-IS" dirty="0" smtClean="0">
                <a:latin typeface="Fedra Serif B Std Medium" panose="02030705050000020004" pitchFamily="18" charset="0"/>
                <a:ea typeface="Fedra Serif B Std Medium" panose="02030705050000020004" pitchFamily="18" charset="0"/>
              </a:rPr>
              <a:t>-bæta húsnæðisöryggi efnaminni fjölskyldna og einstaklinga og ungs fólks með því að auka aðgengi að öruggu og viðeigandi íbúðarhúsnæði til leigu. </a:t>
            </a:r>
          </a:p>
          <a:p>
            <a:pPr marL="0" marR="0" indent="0" algn="l" defTabSz="914400" rtl="0" eaLnBrk="1" fontAlgn="auto" latinLnBrk="0" hangingPunct="1">
              <a:lnSpc>
                <a:spcPct val="130000"/>
              </a:lnSpc>
              <a:spcBef>
                <a:spcPts val="600"/>
              </a:spcBef>
              <a:spcAft>
                <a:spcPts val="0"/>
              </a:spcAft>
              <a:buClrTx/>
              <a:buSzTx/>
              <a:buFontTx/>
              <a:buNone/>
              <a:tabLst/>
              <a:defRPr/>
            </a:pPr>
            <a:r>
              <a:rPr lang="is-IS" dirty="0" smtClean="0">
                <a:latin typeface="Fedra Serif B Std Medium" panose="02030705050000020004" pitchFamily="18" charset="0"/>
                <a:ea typeface="Fedra Serif B Std Medium" panose="02030705050000020004" pitchFamily="18" charset="0"/>
              </a:rPr>
              <a:t>-Það er ennfremur </a:t>
            </a:r>
            <a:r>
              <a:rPr lang="is-IS" baseline="0" dirty="0" smtClean="0">
                <a:latin typeface="Fedra Serif B Std Medium" panose="02030705050000020004" pitchFamily="18" charset="0"/>
                <a:ea typeface="Fedra Serif B Std Medium" panose="02030705050000020004" pitchFamily="18" charset="0"/>
              </a:rPr>
              <a:t>að s</a:t>
            </a:r>
            <a:r>
              <a:rPr lang="is-IS" dirty="0" smtClean="0">
                <a:latin typeface="Fedra Serif B Std Medium" panose="02030705050000020004" pitchFamily="18" charset="0"/>
                <a:ea typeface="Fedra Serif B Std Medium" panose="02030705050000020004" pitchFamily="18" charset="0"/>
              </a:rPr>
              <a:t>tuðla að því að húsnæðiskostnaður sé í samræmi við greiðslugetu leigjanda. </a:t>
            </a:r>
          </a:p>
          <a:p>
            <a:pPr marL="0" marR="0" indent="0" algn="l" defTabSz="914400" rtl="0" eaLnBrk="1" fontAlgn="auto" latinLnBrk="0" hangingPunct="1">
              <a:lnSpc>
                <a:spcPct val="130000"/>
              </a:lnSpc>
              <a:spcBef>
                <a:spcPts val="600"/>
              </a:spcBef>
              <a:spcAft>
                <a:spcPts val="0"/>
              </a:spcAft>
              <a:buClrTx/>
              <a:buSzTx/>
              <a:buFontTx/>
              <a:buNone/>
              <a:tabLst/>
              <a:defRPr/>
            </a:pPr>
            <a:r>
              <a:rPr lang="is-IS" dirty="0" smtClean="0">
                <a:latin typeface="Fedra Serif B Std Medium" panose="02030705050000020004" pitchFamily="18" charset="0"/>
                <a:ea typeface="Fedra Serif B Std Medium" panose="02030705050000020004" pitchFamily="18" charset="0"/>
              </a:rPr>
              <a:t>-Til að ná því markmiði er lögð sérstök áhersla á </a:t>
            </a:r>
            <a:r>
              <a:rPr lang="is-IS" b="1" u="sng" dirty="0" smtClean="0">
                <a:latin typeface="Fedra Serif B Std Medium" panose="02030705050000020004" pitchFamily="18" charset="0"/>
                <a:ea typeface="Fedra Serif B Std Medium" panose="02030705050000020004" pitchFamily="18" charset="0"/>
              </a:rPr>
              <a:t>nýbyggingar og að fjölga leiguíbúðum.</a:t>
            </a:r>
          </a:p>
          <a:p>
            <a:pPr marL="0" marR="0" indent="0" algn="l" defTabSz="914400" rtl="0" eaLnBrk="1" fontAlgn="auto" latinLnBrk="0" hangingPunct="1">
              <a:lnSpc>
                <a:spcPct val="130000"/>
              </a:lnSpc>
              <a:spcBef>
                <a:spcPts val="600"/>
              </a:spcBef>
              <a:spcAft>
                <a:spcPts val="0"/>
              </a:spcAft>
              <a:buClrTx/>
              <a:buSzTx/>
              <a:buFontTx/>
              <a:buNone/>
              <a:tabLst/>
              <a:defRPr/>
            </a:pPr>
            <a:endParaRPr lang="is-IS" b="1" u="sng" dirty="0" smtClean="0">
              <a:latin typeface="Fedra Serif B Std Medium" panose="02030705050000020004" pitchFamily="18" charset="0"/>
              <a:ea typeface="Fedra Serif B Std Medium" panose="02030705050000020004" pitchFamily="18" charset="0"/>
            </a:endParaRPr>
          </a:p>
          <a:p>
            <a:pPr>
              <a:lnSpc>
                <a:spcPct val="130000"/>
              </a:lnSpc>
              <a:spcBef>
                <a:spcPts val="600"/>
              </a:spcBef>
            </a:pPr>
            <a:endParaRPr lang="is-IS" dirty="0" smtClean="0">
              <a:latin typeface="Fedra Serif B Std Medium" panose="02030705050000020004" pitchFamily="18" charset="0"/>
              <a:ea typeface="Fedra Serif B Std Medium" panose="02030705050000020004" pitchFamily="18" charset="0"/>
            </a:endParaRPr>
          </a:p>
        </p:txBody>
      </p:sp>
      <p:sp>
        <p:nvSpPr>
          <p:cNvPr id="4" name="Slide Number Placeholder 3"/>
          <p:cNvSpPr>
            <a:spLocks noGrp="1"/>
          </p:cNvSpPr>
          <p:nvPr>
            <p:ph type="sldNum" sz="quarter" idx="10"/>
          </p:nvPr>
        </p:nvSpPr>
        <p:spPr/>
        <p:txBody>
          <a:bodyPr/>
          <a:lstStyle/>
          <a:p>
            <a:fld id="{21448D2D-E2EE-D045-860D-CE5DD35342BB}" type="slidenum">
              <a:rPr lang="en-US" smtClean="0"/>
              <a:pPr/>
              <a:t>4</a:t>
            </a:fld>
            <a:endParaRPr lang="en-US"/>
          </a:p>
        </p:txBody>
      </p:sp>
    </p:spTree>
    <p:extLst>
      <p:ext uri="{BB962C8B-B14F-4D97-AF65-F5344CB8AC3E}">
        <p14:creationId xmlns:p14="http://schemas.microsoft.com/office/powerpoint/2010/main" val="61580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Stofnframlögin</a:t>
            </a:r>
            <a:r>
              <a:rPr lang="is-IS" baseline="0" dirty="0" smtClean="0"/>
              <a:t> eru ætluð leigjendum í tveimur neðstu tekjufimmtungunum og munu nýtast fjölbreyttum hópum fólks</a:t>
            </a:r>
          </a:p>
          <a:p>
            <a:endParaRPr lang="is-IS" baseline="0" dirty="0" smtClean="0"/>
          </a:p>
          <a:p>
            <a:r>
              <a:rPr lang="is-IS" baseline="0" dirty="0" smtClean="0"/>
              <a:t>þar á meðal </a:t>
            </a:r>
            <a:endParaRPr lang="is-IS" dirty="0" smtClean="0"/>
          </a:p>
          <a:p>
            <a:pPr>
              <a:lnSpc>
                <a:spcPct val="130000"/>
              </a:lnSpc>
              <a:spcBef>
                <a:spcPts val="600"/>
              </a:spcBef>
            </a:pPr>
            <a:r>
              <a:rPr lang="is-IS" dirty="0" smtClean="0">
                <a:latin typeface="Fedra Serif B Std Medium" panose="02030705050000020004" pitchFamily="18" charset="0"/>
                <a:ea typeface="Fedra Serif B Std Medium" panose="02030705050000020004" pitchFamily="18" charset="0"/>
              </a:rPr>
              <a:t>-Námsmönnum</a:t>
            </a:r>
          </a:p>
          <a:p>
            <a:pPr>
              <a:lnSpc>
                <a:spcPct val="130000"/>
              </a:lnSpc>
              <a:spcBef>
                <a:spcPts val="600"/>
              </a:spcBef>
            </a:pPr>
            <a:r>
              <a:rPr lang="is-IS" dirty="0" smtClean="0">
                <a:latin typeface="Fedra Serif B Std Medium" panose="02030705050000020004" pitchFamily="18" charset="0"/>
                <a:ea typeface="Fedra Serif B Std Medium" panose="02030705050000020004" pitchFamily="18" charset="0"/>
              </a:rPr>
              <a:t>-Ungu</a:t>
            </a:r>
            <a:r>
              <a:rPr lang="is-IS" baseline="0" dirty="0" smtClean="0">
                <a:latin typeface="Fedra Serif B Std Medium" panose="02030705050000020004" pitchFamily="18" charset="0"/>
                <a:ea typeface="Fedra Serif B Std Medium" panose="02030705050000020004" pitchFamily="18" charset="0"/>
              </a:rPr>
              <a:t> fólki</a:t>
            </a:r>
            <a:endParaRPr lang="is-IS" dirty="0" smtClean="0">
              <a:latin typeface="Fedra Serif B Std Medium" panose="02030705050000020004" pitchFamily="18" charset="0"/>
              <a:ea typeface="Fedra Serif B Std Medium" panose="02030705050000020004" pitchFamily="18" charset="0"/>
            </a:endParaRPr>
          </a:p>
          <a:p>
            <a:pPr>
              <a:lnSpc>
                <a:spcPct val="130000"/>
              </a:lnSpc>
              <a:spcBef>
                <a:spcPts val="600"/>
              </a:spcBef>
            </a:pPr>
            <a:r>
              <a:rPr lang="is-IS" dirty="0" smtClean="0">
                <a:latin typeface="Fedra Serif B Std Medium" panose="02030705050000020004" pitchFamily="18" charset="0"/>
                <a:ea typeface="Fedra Serif B Std Medium" panose="02030705050000020004" pitchFamily="18" charset="0"/>
              </a:rPr>
              <a:t>-Öldruðum</a:t>
            </a:r>
          </a:p>
          <a:p>
            <a:pPr>
              <a:lnSpc>
                <a:spcPct val="130000"/>
              </a:lnSpc>
              <a:spcBef>
                <a:spcPts val="600"/>
              </a:spcBef>
            </a:pPr>
            <a:r>
              <a:rPr lang="is-IS" dirty="0" smtClean="0">
                <a:latin typeface="Fedra Serif B Std Medium" panose="02030705050000020004" pitchFamily="18" charset="0"/>
                <a:ea typeface="Fedra Serif B Std Medium" panose="02030705050000020004" pitchFamily="18" charset="0"/>
              </a:rPr>
              <a:t>-Fötluðu fólki</a:t>
            </a:r>
          </a:p>
          <a:p>
            <a:pPr>
              <a:lnSpc>
                <a:spcPct val="130000"/>
              </a:lnSpc>
              <a:spcBef>
                <a:spcPts val="600"/>
              </a:spcBef>
            </a:pPr>
            <a:r>
              <a:rPr lang="is-IS" dirty="0" smtClean="0">
                <a:latin typeface="Fedra Serif B Std Medium" panose="02030705050000020004" pitchFamily="18" charset="0"/>
                <a:ea typeface="Fedra Serif B Std Medium" panose="02030705050000020004" pitchFamily="18" charset="0"/>
              </a:rPr>
              <a:t>-Fólki</a:t>
            </a:r>
            <a:r>
              <a:rPr lang="is-IS" baseline="0" dirty="0" smtClean="0">
                <a:latin typeface="Fedra Serif B Std Medium" panose="02030705050000020004" pitchFamily="18" charset="0"/>
                <a:ea typeface="Fedra Serif B Std Medium" panose="02030705050000020004" pitchFamily="18" charset="0"/>
              </a:rPr>
              <a:t> sem </a:t>
            </a:r>
            <a:r>
              <a:rPr lang="is-IS" dirty="0" smtClean="0">
                <a:latin typeface="Fedra Serif B Std Medium" panose="02030705050000020004" pitchFamily="18" charset="0"/>
                <a:ea typeface="Fedra Serif B Std Medium" panose="02030705050000020004" pitchFamily="18" charset="0"/>
              </a:rPr>
              <a:t>ekki er fært um að sjá sér fyrir húsnæði sökum félagslegra aðstæðna eða verulegs fjárhagsvanda. </a:t>
            </a:r>
          </a:p>
          <a:p>
            <a:endParaRPr lang="is-IS" dirty="0" smtClean="0"/>
          </a:p>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pPr/>
              <a:t>5</a:t>
            </a:fld>
            <a:endParaRPr lang="en-US"/>
          </a:p>
        </p:txBody>
      </p:sp>
    </p:spTree>
    <p:extLst>
      <p:ext uri="{BB962C8B-B14F-4D97-AF65-F5344CB8AC3E}">
        <p14:creationId xmlns:p14="http://schemas.microsoft.com/office/powerpoint/2010/main" val="228177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Það</a:t>
            </a:r>
            <a:r>
              <a:rPr lang="is-IS" baseline="0" dirty="0" smtClean="0"/>
              <a:t> er </a:t>
            </a:r>
            <a:r>
              <a:rPr lang="is-IS" b="1" baseline="0" dirty="0" smtClean="0"/>
              <a:t>lögð sérstök áhersla á nýbyggingar og að fjölga leiguíbúðum í reglugerðinni.</a:t>
            </a:r>
          </a:p>
          <a:p>
            <a:r>
              <a:rPr lang="is-IS" baseline="0" dirty="0" smtClean="0"/>
              <a:t>  </a:t>
            </a:r>
          </a:p>
          <a:p>
            <a:r>
              <a:rPr lang="is-IS" b="1" baseline="0" dirty="0" smtClean="0"/>
              <a:t>Einnig að uppfylla þörf á leiguíbúðum fyrir leigjendur undir tekju- og eignamörkum. </a:t>
            </a:r>
          </a:p>
          <a:p>
            <a:endParaRPr lang="is-IS" baseline="0" dirty="0" smtClean="0"/>
          </a:p>
          <a:p>
            <a:r>
              <a:rPr lang="is-IS" baseline="0" dirty="0" smtClean="0"/>
              <a:t>Einnig er lögð áhersla á:</a:t>
            </a:r>
          </a:p>
          <a:p>
            <a:endParaRPr lang="is-IS" baseline="0" dirty="0" smtClean="0"/>
          </a:p>
          <a:p>
            <a:r>
              <a:rPr lang="is-IS" b="1" baseline="0" dirty="0" smtClean="0"/>
              <a:t>hönnun íbúða og hagkvæmar lausnir</a:t>
            </a:r>
            <a:r>
              <a:rPr lang="is-IS" baseline="0" dirty="0" smtClean="0"/>
              <a:t>.  </a:t>
            </a:r>
          </a:p>
          <a:p>
            <a:endParaRPr lang="is-IS" dirty="0" smtClean="0"/>
          </a:p>
          <a:p>
            <a:r>
              <a:rPr lang="is-IS" dirty="0" smtClean="0"/>
              <a:t>Íbúðirnar þurfa að vera </a:t>
            </a:r>
            <a:r>
              <a:rPr lang="is-IS" b="1" dirty="0" smtClean="0"/>
              <a:t>viðeigandi</a:t>
            </a:r>
            <a:r>
              <a:rPr lang="is-IS" dirty="0" smtClean="0"/>
              <a:t> og uppfylla </a:t>
            </a:r>
            <a:r>
              <a:rPr lang="is-IS" b="1" dirty="0" smtClean="0"/>
              <a:t>mismunandi þarfir ólíkra</a:t>
            </a:r>
            <a:r>
              <a:rPr lang="is-IS" b="1" baseline="0" dirty="0" smtClean="0"/>
              <a:t> hópa.  </a:t>
            </a:r>
            <a:endParaRPr lang="is-IS" b="1" dirty="0" smtClean="0"/>
          </a:p>
          <a:p>
            <a:endParaRPr lang="is-IS" baseline="0" dirty="0" smtClean="0"/>
          </a:p>
          <a:p>
            <a:r>
              <a:rPr lang="is-IS" baseline="0" dirty="0" smtClean="0"/>
              <a:t>Það er lögð áhersla á að </a:t>
            </a:r>
            <a:r>
              <a:rPr lang="is-IS" b="1" baseline="0" dirty="0" smtClean="0"/>
              <a:t>tryggja félagslega blöndun </a:t>
            </a:r>
            <a:r>
              <a:rPr lang="is-IS" baseline="0" dirty="0" smtClean="0"/>
              <a:t>og að ekki verði byggðir kjarnar þar sem tekjuminni einstaklingar verði flokkaðir saman t.d. með blönduðum verkefnum almennra og félaglegra íbúða eins og sveitarfélögin á höfuðborgarsvæðinu hafa gert með góðum árangri.</a:t>
            </a:r>
          </a:p>
          <a:p>
            <a:endParaRPr lang="is-IS" baseline="0" dirty="0" smtClean="0"/>
          </a:p>
          <a:p>
            <a:r>
              <a:rPr lang="is-IS" i="1" baseline="0" dirty="0" smtClean="0"/>
              <a:t>(Sveitarfélög á höfuðborgarsvæðinu hafa nálgast þessar áherslur með því að setja inn kauprétti eða kvaðir á nýbyggingar um að skylt sé að hluti af íbúðunum séu ætlaðar til útleigu til tekju- og eignaminni einstaklinga.)</a:t>
            </a:r>
          </a:p>
          <a:p>
            <a:endParaRPr lang="is-IS" baseline="0" dirty="0" smtClean="0"/>
          </a:p>
          <a:p>
            <a:endParaRPr lang="is-IS" baseline="0" dirty="0" smtClean="0"/>
          </a:p>
          <a:p>
            <a:endParaRPr lang="is-IS" dirty="0" smtClean="0"/>
          </a:p>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pPr/>
              <a:t>6</a:t>
            </a:fld>
            <a:endParaRPr lang="en-US"/>
          </a:p>
        </p:txBody>
      </p:sp>
    </p:spTree>
    <p:extLst>
      <p:ext uri="{BB962C8B-B14F-4D97-AF65-F5344CB8AC3E}">
        <p14:creationId xmlns:p14="http://schemas.microsoft.com/office/powerpoint/2010/main" val="3577453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is-IS" sz="1200" kern="1200" dirty="0" smtClean="0">
                <a:solidFill>
                  <a:schemeClr val="tx1"/>
                </a:solidFill>
                <a:effectLst/>
                <a:latin typeface="+mn-lt"/>
                <a:ea typeface="+mn-ea"/>
                <a:cs typeface="+mn-cs"/>
              </a:rPr>
              <a:t/>
            </a:r>
            <a:br>
              <a:rPr lang="is-IS" sz="1200" kern="1200" dirty="0" smtClean="0">
                <a:solidFill>
                  <a:schemeClr val="tx1"/>
                </a:solidFill>
                <a:effectLst/>
                <a:latin typeface="+mn-lt"/>
                <a:ea typeface="+mn-ea"/>
                <a:cs typeface="+mn-cs"/>
              </a:rPr>
            </a:br>
            <a:r>
              <a:rPr lang="is-IS" sz="1200" kern="1200" dirty="0" smtClean="0">
                <a:solidFill>
                  <a:schemeClr val="tx1"/>
                </a:solidFill>
                <a:effectLst/>
                <a:latin typeface="+mn-lt"/>
                <a:ea typeface="+mn-ea"/>
                <a:cs typeface="+mn-cs"/>
              </a:rPr>
              <a:t>Stofnframlag ríkisins getur numið 18% af stofnverði íbúðar og getur verið í </a:t>
            </a:r>
            <a:r>
              <a:rPr lang="is-IS" sz="1200" b="1" kern="1200" dirty="0" smtClean="0">
                <a:solidFill>
                  <a:schemeClr val="tx1"/>
                </a:solidFill>
                <a:effectLst/>
                <a:latin typeface="+mn-lt"/>
                <a:ea typeface="+mn-ea"/>
                <a:cs typeface="+mn-cs"/>
              </a:rPr>
              <a:t>formi beins framlags </a:t>
            </a:r>
            <a:r>
              <a:rPr lang="is-IS" sz="1200" kern="1200" dirty="0" smtClean="0">
                <a:solidFill>
                  <a:schemeClr val="tx1"/>
                </a:solidFill>
                <a:effectLst/>
                <a:latin typeface="+mn-lt"/>
                <a:ea typeface="+mn-ea"/>
                <a:cs typeface="+mn-cs"/>
              </a:rPr>
              <a:t>eða </a:t>
            </a:r>
            <a:r>
              <a:rPr lang="is-IS" sz="1200" b="1" kern="1200" dirty="0" smtClean="0">
                <a:solidFill>
                  <a:schemeClr val="tx1"/>
                </a:solidFill>
                <a:effectLst/>
                <a:latin typeface="+mn-lt"/>
                <a:ea typeface="+mn-ea"/>
                <a:cs typeface="+mn-cs"/>
              </a:rPr>
              <a:t>vaxtaniðurgreiðslu</a:t>
            </a:r>
            <a:r>
              <a:rPr lang="is-IS" sz="1200" kern="1200" dirty="0" smtClean="0">
                <a:solidFill>
                  <a:schemeClr val="tx1"/>
                </a:solidFill>
                <a:effectLst/>
                <a:latin typeface="+mn-lt"/>
                <a:ea typeface="+mn-ea"/>
                <a:cs typeface="+mn-cs"/>
              </a:rPr>
              <a:t>.  Ef stofnframlagið er í formi beins framlags greiðist það út í tvennu lagi fyrst við samþykkt umsóknar og síðan við útleigu íbúðar. </a:t>
            </a:r>
            <a:br>
              <a:rPr lang="is-IS" sz="1200" kern="1200" dirty="0" smtClean="0">
                <a:solidFill>
                  <a:schemeClr val="tx1"/>
                </a:solidFill>
                <a:effectLst/>
                <a:latin typeface="+mn-lt"/>
                <a:ea typeface="+mn-ea"/>
                <a:cs typeface="+mn-cs"/>
              </a:rPr>
            </a:br>
            <a:r>
              <a:rPr lang="is-IS" sz="1200" kern="1200" dirty="0" smtClean="0">
                <a:solidFill>
                  <a:schemeClr val="tx1"/>
                </a:solidFill>
                <a:effectLst/>
                <a:latin typeface="+mn-lt"/>
                <a:ea typeface="+mn-ea"/>
                <a:cs typeface="+mn-cs"/>
              </a:rPr>
              <a:t/>
            </a:r>
            <a:br>
              <a:rPr lang="is-IS" sz="1200" kern="1200" dirty="0" smtClean="0">
                <a:solidFill>
                  <a:schemeClr val="tx1"/>
                </a:solidFill>
                <a:effectLst/>
                <a:latin typeface="+mn-lt"/>
                <a:ea typeface="+mn-ea"/>
                <a:cs typeface="+mn-cs"/>
              </a:rPr>
            </a:br>
            <a:r>
              <a:rPr lang="is-IS" sz="1200" kern="1200" dirty="0" smtClean="0">
                <a:solidFill>
                  <a:schemeClr val="tx1"/>
                </a:solidFill>
                <a:effectLst/>
                <a:latin typeface="+mn-lt"/>
                <a:ea typeface="+mn-ea"/>
                <a:cs typeface="+mn-cs"/>
              </a:rPr>
              <a:t>Framlag ríkisins er í formi eigin fjár.</a:t>
            </a:r>
          </a:p>
          <a:p>
            <a:pPr lvl="0"/>
            <a:endParaRPr lang="is-IS" sz="1200" kern="1200" dirty="0" smtClean="0">
              <a:solidFill>
                <a:schemeClr val="tx1"/>
              </a:solidFill>
              <a:effectLst/>
              <a:latin typeface="+mn-lt"/>
              <a:ea typeface="+mn-ea"/>
              <a:cs typeface="+mn-cs"/>
            </a:endParaRPr>
          </a:p>
          <a:p>
            <a:pPr lvl="0"/>
            <a:r>
              <a:rPr lang="is-IS" sz="1200" kern="1200" dirty="0" smtClean="0">
                <a:solidFill>
                  <a:schemeClr val="tx1"/>
                </a:solidFill>
                <a:effectLst/>
                <a:latin typeface="+mn-lt"/>
                <a:ea typeface="+mn-ea"/>
                <a:cs typeface="+mn-cs"/>
              </a:rPr>
              <a:t>-Framlag sveitarfélags er 12</a:t>
            </a:r>
            <a:r>
              <a:rPr lang="is-IS" sz="1200" b="1" kern="1200" dirty="0" smtClean="0">
                <a:solidFill>
                  <a:schemeClr val="tx1"/>
                </a:solidFill>
                <a:effectLst/>
                <a:latin typeface="+mn-lt"/>
                <a:ea typeface="+mn-ea"/>
                <a:cs typeface="+mn-cs"/>
              </a:rPr>
              <a:t>% í grunninn og getur falist</a:t>
            </a:r>
            <a:r>
              <a:rPr lang="is-IS" sz="1200" b="1" kern="1200" baseline="0" dirty="0" smtClean="0">
                <a:solidFill>
                  <a:schemeClr val="tx1"/>
                </a:solidFill>
                <a:effectLst/>
                <a:latin typeface="+mn-lt"/>
                <a:ea typeface="+mn-ea"/>
                <a:cs typeface="+mn-cs"/>
              </a:rPr>
              <a:t> í niðurfellingu á </a:t>
            </a:r>
            <a:r>
              <a:rPr lang="is-IS" sz="1200" b="1" kern="1200" dirty="0" smtClean="0">
                <a:solidFill>
                  <a:schemeClr val="tx1"/>
                </a:solidFill>
                <a:effectLst/>
                <a:latin typeface="+mn-lt"/>
                <a:ea typeface="+mn-ea"/>
                <a:cs typeface="+mn-cs"/>
              </a:rPr>
              <a:t>lóða- og gatnagerðargjöldum</a:t>
            </a:r>
            <a:r>
              <a:rPr lang="is-IS" sz="1200" kern="1200" dirty="0" smtClean="0">
                <a:solidFill>
                  <a:schemeClr val="tx1"/>
                </a:solidFill>
                <a:effectLst/>
                <a:latin typeface="+mn-lt"/>
                <a:ea typeface="+mn-ea"/>
                <a:cs typeface="+mn-cs"/>
              </a:rPr>
              <a:t>. Eitt af skilyrðunum fyrir veitingu</a:t>
            </a:r>
            <a:r>
              <a:rPr lang="is-IS" sz="1200" kern="1200" baseline="0" dirty="0" smtClean="0">
                <a:solidFill>
                  <a:schemeClr val="tx1"/>
                </a:solidFill>
                <a:effectLst/>
                <a:latin typeface="+mn-lt"/>
                <a:ea typeface="+mn-ea"/>
                <a:cs typeface="+mn-cs"/>
              </a:rPr>
              <a:t> stofnframlags </a:t>
            </a:r>
            <a:r>
              <a:rPr lang="is-IS" sz="1200" kern="1200" dirty="0" smtClean="0">
                <a:solidFill>
                  <a:schemeClr val="tx1"/>
                </a:solidFill>
                <a:effectLst/>
                <a:latin typeface="+mn-lt"/>
                <a:ea typeface="+mn-ea"/>
                <a:cs typeface="+mn-cs"/>
              </a:rPr>
              <a:t>er að umsækjandi hafi þegar fengið samþykkt stofnframlag hjá því sveitarfélagi sem um sótt íbúð er staðsett. </a:t>
            </a:r>
          </a:p>
          <a:p>
            <a:pPr lvl="0"/>
            <a:r>
              <a:rPr lang="is-IS" sz="1200" kern="1200" dirty="0" smtClean="0">
                <a:solidFill>
                  <a:schemeClr val="tx1"/>
                </a:solidFill>
                <a:effectLst/>
                <a:latin typeface="+mn-lt"/>
                <a:ea typeface="+mn-ea"/>
                <a:cs typeface="+mn-cs"/>
              </a:rPr>
              <a:t>-Viðbótarframlög ríkis og</a:t>
            </a:r>
            <a:r>
              <a:rPr lang="is-IS" sz="1200" kern="1200" baseline="0" dirty="0" smtClean="0">
                <a:solidFill>
                  <a:schemeClr val="tx1"/>
                </a:solidFill>
                <a:effectLst/>
                <a:latin typeface="+mn-lt"/>
                <a:ea typeface="+mn-ea"/>
                <a:cs typeface="+mn-cs"/>
              </a:rPr>
              <a:t> sveitarfélaga geta verið </a:t>
            </a:r>
            <a:r>
              <a:rPr lang="is-IS" sz="1200" b="1" kern="1200" baseline="0" dirty="0" smtClean="0">
                <a:solidFill>
                  <a:schemeClr val="tx1"/>
                </a:solidFill>
                <a:effectLst/>
                <a:latin typeface="+mn-lt"/>
                <a:ea typeface="+mn-ea"/>
                <a:cs typeface="+mn-cs"/>
              </a:rPr>
              <a:t>10% samanlagt á grundvelli markaðsbrests</a:t>
            </a:r>
            <a:r>
              <a:rPr lang="is-IS" sz="1200" kern="1200" baseline="0" dirty="0" smtClean="0">
                <a:solidFill>
                  <a:schemeClr val="tx1"/>
                </a:solidFill>
                <a:effectLst/>
                <a:latin typeface="+mn-lt"/>
                <a:ea typeface="+mn-ea"/>
                <a:cs typeface="+mn-cs"/>
              </a:rPr>
              <a:t>, 6% frá ríki og 4% frá sveitarfélagi.</a:t>
            </a:r>
          </a:p>
          <a:p>
            <a:pPr lvl="0"/>
            <a:r>
              <a:rPr lang="is-IS" sz="1200" kern="1200" baseline="0" dirty="0" smtClean="0">
                <a:solidFill>
                  <a:schemeClr val="tx1"/>
                </a:solidFill>
                <a:effectLst/>
                <a:latin typeface="+mn-lt"/>
                <a:ea typeface="+mn-ea"/>
                <a:cs typeface="+mn-cs"/>
              </a:rPr>
              <a:t>-Ríkið veitir einnig </a:t>
            </a:r>
            <a:r>
              <a:rPr lang="is-IS" sz="1200" b="1" kern="1200" baseline="0" dirty="0" smtClean="0">
                <a:solidFill>
                  <a:schemeClr val="tx1"/>
                </a:solidFill>
                <a:effectLst/>
                <a:latin typeface="+mn-lt"/>
                <a:ea typeface="+mn-ea"/>
                <a:cs typeface="+mn-cs"/>
              </a:rPr>
              <a:t>4% viðbótarframlög til námsmanna og öryrkja og skjólstæðinga félagsþjónustu sveitarfélaganna</a:t>
            </a:r>
            <a:r>
              <a:rPr lang="is-IS" sz="1200" kern="1200" baseline="0" dirty="0" smtClean="0">
                <a:solidFill>
                  <a:schemeClr val="tx1"/>
                </a:solidFill>
                <a:effectLst/>
                <a:latin typeface="+mn-lt"/>
                <a:ea typeface="+mn-ea"/>
                <a:cs typeface="+mn-cs"/>
              </a:rPr>
              <a:t>.</a:t>
            </a:r>
            <a:endParaRPr lang="is-IS" sz="1200" kern="1200" dirty="0" smtClean="0">
              <a:solidFill>
                <a:schemeClr val="tx1"/>
              </a:solidFill>
              <a:effectLst/>
              <a:latin typeface="+mn-lt"/>
              <a:ea typeface="+mn-ea"/>
              <a:cs typeface="+mn-cs"/>
            </a:endParaRPr>
          </a:p>
          <a:p>
            <a:pPr lvl="0"/>
            <a:endParaRPr lang="is-IS" sz="1200" kern="1200" dirty="0" smtClean="0">
              <a:solidFill>
                <a:schemeClr val="tx1"/>
              </a:solidFill>
              <a:effectLst/>
              <a:latin typeface="+mn-lt"/>
              <a:ea typeface="+mn-ea"/>
              <a:cs typeface="+mn-cs"/>
            </a:endParaRPr>
          </a:p>
          <a:p>
            <a:pPr lvl="0"/>
            <a:r>
              <a:rPr lang="is-IS" sz="1200" kern="1200" dirty="0" smtClean="0">
                <a:solidFill>
                  <a:schemeClr val="tx1"/>
                </a:solidFill>
                <a:effectLst/>
                <a:latin typeface="+mn-lt"/>
                <a:ea typeface="+mn-ea"/>
                <a:cs typeface="+mn-cs"/>
              </a:rPr>
              <a:t>Þetta eru gjörbreyttar aðstæður í stofnfjármögnun Leiguheimila</a:t>
            </a:r>
            <a:r>
              <a:rPr lang="is-IS" sz="1200" kern="1200" baseline="0" dirty="0" smtClean="0">
                <a:solidFill>
                  <a:schemeClr val="tx1"/>
                </a:solidFill>
                <a:effectLst/>
                <a:latin typeface="+mn-lt"/>
                <a:ea typeface="+mn-ea"/>
                <a:cs typeface="+mn-cs"/>
              </a:rPr>
              <a:t> </a:t>
            </a:r>
            <a:r>
              <a:rPr lang="is-IS" sz="1200" kern="1200" dirty="0" smtClean="0">
                <a:solidFill>
                  <a:schemeClr val="tx1"/>
                </a:solidFill>
                <a:effectLst/>
                <a:latin typeface="+mn-lt"/>
                <a:ea typeface="+mn-ea"/>
                <a:cs typeface="+mn-cs"/>
              </a:rPr>
              <a:t>og þýðir að félagið þarf </a:t>
            </a:r>
            <a:r>
              <a:rPr lang="is-IS" sz="1200" b="1" kern="1200" dirty="0" smtClean="0">
                <a:solidFill>
                  <a:schemeClr val="tx1"/>
                </a:solidFill>
                <a:effectLst/>
                <a:latin typeface="+mn-lt"/>
                <a:ea typeface="+mn-ea"/>
                <a:cs typeface="+mn-cs"/>
              </a:rPr>
              <a:t>eingöngu að fjármagna 56-70% af stofnkostnaði í upphafi</a:t>
            </a:r>
            <a:r>
              <a:rPr lang="is-IS" sz="1200" kern="1200" dirty="0" smtClean="0">
                <a:solidFill>
                  <a:schemeClr val="tx1"/>
                </a:solidFill>
                <a:effectLst/>
                <a:latin typeface="+mn-lt"/>
                <a:ea typeface="+mn-ea"/>
                <a:cs typeface="+mn-cs"/>
              </a:rPr>
              <a:t>.</a:t>
            </a:r>
          </a:p>
          <a:p>
            <a:pPr lvl="0"/>
            <a:endParaRPr lang="is-IS" sz="1200" kern="1200" dirty="0" smtClean="0">
              <a:solidFill>
                <a:schemeClr val="tx1"/>
              </a:solidFill>
              <a:effectLst/>
              <a:latin typeface="+mn-lt"/>
              <a:ea typeface="+mn-ea"/>
              <a:cs typeface="+mn-cs"/>
            </a:endParaRPr>
          </a:p>
          <a:p>
            <a:pPr lvl="0"/>
            <a:endParaRPr lang="is-IS" sz="1200" kern="1200" dirty="0" smtClean="0">
              <a:solidFill>
                <a:schemeClr val="tx1"/>
              </a:solidFill>
              <a:effectLst/>
              <a:latin typeface="+mn-lt"/>
              <a:ea typeface="+mn-ea"/>
              <a:cs typeface="+mn-cs"/>
            </a:endParaRPr>
          </a:p>
          <a:p>
            <a:pPr lvl="0"/>
            <a:endParaRPr lang="is-IS" sz="1200" kern="1200" dirty="0" smtClean="0">
              <a:solidFill>
                <a:schemeClr val="tx1"/>
              </a:solidFill>
              <a:effectLst/>
              <a:latin typeface="+mn-lt"/>
              <a:ea typeface="+mn-ea"/>
              <a:cs typeface="+mn-cs"/>
            </a:endParaRPr>
          </a:p>
          <a:p>
            <a:pPr lvl="0"/>
            <a:endParaRPr lang="is-IS" sz="1200" kern="1200" dirty="0" smtClean="0">
              <a:solidFill>
                <a:schemeClr val="tx1"/>
              </a:solidFill>
              <a:effectLst/>
              <a:latin typeface="+mn-lt"/>
              <a:ea typeface="+mn-ea"/>
              <a:cs typeface="+mn-cs"/>
            </a:endParaRPr>
          </a:p>
          <a:p>
            <a:pPr lvl="0"/>
            <a:endParaRPr lang="is-IS" sz="1200" kern="1200" dirty="0" smtClean="0">
              <a:solidFill>
                <a:schemeClr val="tx1"/>
              </a:solidFill>
              <a:effectLst/>
              <a:latin typeface="+mn-lt"/>
              <a:ea typeface="+mn-ea"/>
              <a:cs typeface="+mn-cs"/>
            </a:endParaRPr>
          </a:p>
          <a:p>
            <a:pPr>
              <a:lnSpc>
                <a:spcPct val="130000"/>
              </a:lnSpc>
              <a:spcBef>
                <a:spcPts val="600"/>
              </a:spcBef>
            </a:pPr>
            <a:endParaRPr lang="is-IS" dirty="0" smtClean="0">
              <a:latin typeface="Fedra Serif B Std Medium" panose="02030705050000020004" pitchFamily="18" charset="0"/>
              <a:ea typeface="Fedra Serif B Std Medium" panose="02030705050000020004" pitchFamily="18" charset="0"/>
            </a:endParaRPr>
          </a:p>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7</a:t>
            </a:fld>
            <a:endParaRPr lang="en-US"/>
          </a:p>
        </p:txBody>
      </p:sp>
    </p:spTree>
    <p:extLst>
      <p:ext uri="{BB962C8B-B14F-4D97-AF65-F5344CB8AC3E}">
        <p14:creationId xmlns:p14="http://schemas.microsoft.com/office/powerpoint/2010/main" val="215175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dirty="0" smtClean="0">
                <a:solidFill>
                  <a:schemeClr val="tx1"/>
                </a:solidFill>
                <a:effectLst/>
                <a:latin typeface="+mn-lt"/>
                <a:ea typeface="+mn-ea"/>
                <a:cs typeface="+mn-cs"/>
              </a:rPr>
              <a:t>Ríkisstjórnin</a:t>
            </a:r>
            <a:r>
              <a:rPr lang="is-IS" sz="1200" kern="1200" baseline="0" dirty="0" smtClean="0">
                <a:solidFill>
                  <a:schemeClr val="tx1"/>
                </a:solidFill>
                <a:effectLst/>
                <a:latin typeface="+mn-lt"/>
                <a:ea typeface="+mn-ea"/>
                <a:cs typeface="+mn-cs"/>
              </a:rPr>
              <a:t> setti </a:t>
            </a:r>
            <a:r>
              <a:rPr lang="is-IS" sz="1200" b="1" kern="1200" baseline="0" dirty="0" smtClean="0">
                <a:solidFill>
                  <a:schemeClr val="tx1"/>
                </a:solidFill>
                <a:effectLst/>
                <a:latin typeface="+mn-lt"/>
                <a:ea typeface="+mn-ea"/>
                <a:cs typeface="+mn-cs"/>
              </a:rPr>
              <a:t>markmið um uppbyggingu 2.300 nýrra Leiguheimila á næstu fjórum árum með setningu laganna.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1" kern="1200" baseline="0" dirty="0" smtClean="0">
                <a:solidFill>
                  <a:schemeClr val="tx1"/>
                </a:solidFill>
                <a:effectLst/>
                <a:latin typeface="+mn-lt"/>
                <a:ea typeface="+mn-ea"/>
                <a:cs typeface="+mn-cs"/>
              </a:rPr>
              <a:t>Samhliða</a:t>
            </a:r>
            <a:r>
              <a:rPr lang="is-IS" sz="1200" kern="1200" baseline="0" dirty="0" smtClean="0">
                <a:solidFill>
                  <a:schemeClr val="tx1"/>
                </a:solidFill>
                <a:effectLst/>
                <a:latin typeface="+mn-lt"/>
                <a:ea typeface="+mn-ea"/>
                <a:cs typeface="+mn-cs"/>
              </a:rPr>
              <a:t> þessu verkefni erum við hjá Íbúðalánasjóði að vinna að </a:t>
            </a:r>
            <a:r>
              <a:rPr lang="is-IS" sz="1200" b="1" kern="1200" baseline="0" dirty="0" smtClean="0">
                <a:solidFill>
                  <a:schemeClr val="tx1"/>
                </a:solidFill>
                <a:effectLst/>
                <a:latin typeface="+mn-lt"/>
                <a:ea typeface="+mn-ea"/>
                <a:cs typeface="+mn-cs"/>
              </a:rPr>
              <a:t>gerð húsnæðisáætlana </a:t>
            </a:r>
            <a:r>
              <a:rPr lang="is-IS" sz="1200" kern="1200" baseline="0" dirty="0" smtClean="0">
                <a:solidFill>
                  <a:schemeClr val="tx1"/>
                </a:solidFill>
                <a:effectLst/>
                <a:latin typeface="+mn-lt"/>
                <a:ea typeface="+mn-ea"/>
                <a:cs typeface="+mn-cs"/>
              </a:rPr>
              <a:t>með sveitarfélögunum og </a:t>
            </a:r>
            <a:r>
              <a:rPr lang="is-IS" sz="1200" b="1" kern="1200" baseline="0" dirty="0" smtClean="0">
                <a:solidFill>
                  <a:schemeClr val="tx1"/>
                </a:solidFill>
                <a:effectLst/>
                <a:latin typeface="+mn-lt"/>
                <a:ea typeface="+mn-ea"/>
                <a:cs typeface="+mn-cs"/>
              </a:rPr>
              <a:t>ákvörðun um frekari uppbyggingu í kerfinu mun í framtíðinni taka mið af þeim.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dirty="0" smtClean="0">
                <a:solidFill>
                  <a:schemeClr val="tx1"/>
                </a:solidFill>
                <a:effectLst/>
                <a:latin typeface="+mn-lt"/>
                <a:ea typeface="+mn-ea"/>
                <a:cs typeface="+mn-cs"/>
              </a:rPr>
              <a:t>Við auglýstum eftir umsóknum strax í september og </a:t>
            </a:r>
            <a:r>
              <a:rPr lang="is-IS" sz="1200" b="1" kern="1200" dirty="0" smtClean="0">
                <a:solidFill>
                  <a:schemeClr val="tx1"/>
                </a:solidFill>
                <a:effectLst/>
                <a:latin typeface="+mn-lt"/>
                <a:ea typeface="+mn-ea"/>
                <a:cs typeface="+mn-cs"/>
              </a:rPr>
              <a:t>afgreiddum á árinu 2016 stofnframlög til 385 nýrra leiguíbúða </a:t>
            </a:r>
            <a:r>
              <a:rPr lang="is-IS" sz="1200" kern="1200" dirty="0" smtClean="0">
                <a:solidFill>
                  <a:schemeClr val="tx1"/>
                </a:solidFill>
                <a:effectLst/>
                <a:latin typeface="+mn-lt"/>
                <a:ea typeface="+mn-ea"/>
                <a:cs typeface="+mn-cs"/>
              </a:rPr>
              <a:t>í fyrri úthlutun í lok árs og 123 í síðari úthlutun.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1" kern="1200" dirty="0" smtClean="0">
                <a:solidFill>
                  <a:schemeClr val="tx1"/>
                </a:solidFill>
                <a:effectLst/>
                <a:latin typeface="+mn-lt"/>
                <a:ea typeface="+mn-ea"/>
                <a:cs typeface="+mn-cs"/>
              </a:rPr>
              <a:t>Markmið okkar er að ná að byggja sem flestar hagkvæmar íbúðir fyrir þá fjármuni sem okkur eru lagðir til.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dirty="0" smtClean="0"/>
              <a:t>-</a:t>
            </a:r>
            <a:r>
              <a:rPr lang="is-IS" baseline="0" dirty="0" smtClean="0"/>
              <a:t> - - - - - - - - - - - - - - - - - - - - - - </a:t>
            </a:r>
            <a:r>
              <a:rPr lang="is-IS" dirty="0" smtClean="0"/>
              <a:t>-</a:t>
            </a:r>
            <a:r>
              <a:rPr lang="is-IS" baseline="0" dirty="0" smtClean="0"/>
              <a:t> - - - - - - - - - - - - - - - - - - - - - -</a:t>
            </a:r>
            <a:endParaRPr lang="is-I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s-IS" dirty="0" smtClean="0"/>
              <a:t>Hlutverk húsnæðisáætlana sveitarfélaga er að draga fram mynd af því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s-IS" dirty="0" smtClean="0"/>
              <a:t>hver </a:t>
            </a:r>
            <a:r>
              <a:rPr lang="is-IS" b="1" dirty="0" smtClean="0"/>
              <a:t>staða húsnæðismála er í hverju sveitarfélagi fyrir sig</a:t>
            </a:r>
            <a:r>
              <a:rPr lang="is-IS"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s-IS" dirty="0" smtClean="0"/>
              <a:t>greina </a:t>
            </a:r>
            <a:r>
              <a:rPr lang="is-IS" b="1" dirty="0" smtClean="0"/>
              <a:t>framboð og eftirspurn eftir margvíslegum húsnæðisformum </a:t>
            </a:r>
            <a:r>
              <a:rPr lang="is-IS" dirty="0" smtClean="0"/>
              <a:t>og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s-IS" dirty="0" smtClean="0"/>
              <a:t>setja fram </a:t>
            </a:r>
            <a:r>
              <a:rPr lang="is-IS" b="1" dirty="0" smtClean="0"/>
              <a:t>áætlun um hvernig sveitarfélagið ætlar að mæta húsnæðisþörf heimila, bæði til skemmri og lengri tíma. </a:t>
            </a:r>
            <a:br>
              <a:rPr lang="is-IS" b="1" dirty="0" smtClean="0"/>
            </a:br>
            <a:endParaRPr lang="is-I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dirty="0" smtClean="0">
              <a:solidFill>
                <a:schemeClr val="tx1"/>
              </a:solidFill>
              <a:effectLst/>
              <a:latin typeface="+mn-lt"/>
              <a:ea typeface="+mn-ea"/>
              <a:cs typeface="+mn-cs"/>
            </a:endParaRPr>
          </a:p>
          <a:p>
            <a:endParaRPr lang="is-IS" dirty="0" smtClean="0"/>
          </a:p>
          <a:p>
            <a:endParaRPr lang="is-IS" dirty="0" smtClean="0"/>
          </a:p>
          <a:p>
            <a:endParaRPr lang="is-IS" dirty="0" smtClean="0"/>
          </a:p>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8</a:t>
            </a:fld>
            <a:endParaRPr lang="en-US"/>
          </a:p>
        </p:txBody>
      </p:sp>
    </p:spTree>
    <p:extLst>
      <p:ext uri="{BB962C8B-B14F-4D97-AF65-F5344CB8AC3E}">
        <p14:creationId xmlns:p14="http://schemas.microsoft.com/office/powerpoint/2010/main" val="1363444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smtClean="0"/>
          </a:p>
          <a:p>
            <a:endParaRPr lang="is-IS" dirty="0" smtClean="0"/>
          </a:p>
          <a:p>
            <a:endParaRPr lang="is-IS" dirty="0" smtClean="0"/>
          </a:p>
          <a:p>
            <a:endParaRPr lang="is-IS" dirty="0"/>
          </a:p>
        </p:txBody>
      </p:sp>
      <p:sp>
        <p:nvSpPr>
          <p:cNvPr id="4" name="Slide Number Placeholder 3"/>
          <p:cNvSpPr>
            <a:spLocks noGrp="1"/>
          </p:cNvSpPr>
          <p:nvPr>
            <p:ph type="sldNum" sz="quarter" idx="10"/>
          </p:nvPr>
        </p:nvSpPr>
        <p:spPr/>
        <p:txBody>
          <a:bodyPr/>
          <a:lstStyle/>
          <a:p>
            <a:fld id="{21448D2D-E2EE-D045-860D-CE5DD35342BB}" type="slidenum">
              <a:rPr lang="en-US" smtClean="0"/>
              <a:t>9</a:t>
            </a:fld>
            <a:endParaRPr lang="en-US"/>
          </a:p>
        </p:txBody>
      </p:sp>
    </p:spTree>
    <p:extLst>
      <p:ext uri="{BB962C8B-B14F-4D97-AF65-F5344CB8AC3E}">
        <p14:creationId xmlns:p14="http://schemas.microsoft.com/office/powerpoint/2010/main" val="855804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s-I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fld id="{664BABC0-23FB-4B10-8F56-30D64AACF791}" type="datetimeFigureOut">
              <a:rPr lang="is-IS" smtClean="0"/>
              <a:t>30.3.2017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0E50B44F-A2FF-429F-93CB-BF6DB8EF76A4}" type="slidenum">
              <a:rPr lang="is-IS" smtClean="0"/>
              <a:t>‹#›</a:t>
            </a:fld>
            <a:endParaRPr lang="is-IS"/>
          </a:p>
        </p:txBody>
      </p:sp>
    </p:spTree>
    <p:extLst>
      <p:ext uri="{BB962C8B-B14F-4D97-AF65-F5344CB8AC3E}">
        <p14:creationId xmlns:p14="http://schemas.microsoft.com/office/powerpoint/2010/main" val="6134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664BABC0-23FB-4B10-8F56-30D64AACF791}" type="datetimeFigureOut">
              <a:rPr lang="is-IS" smtClean="0"/>
              <a:t>30.3.2017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0E50B44F-A2FF-429F-93CB-BF6DB8EF76A4}" type="slidenum">
              <a:rPr lang="is-IS" smtClean="0"/>
              <a:t>‹#›</a:t>
            </a:fld>
            <a:endParaRPr lang="is-IS"/>
          </a:p>
        </p:txBody>
      </p:sp>
    </p:spTree>
    <p:extLst>
      <p:ext uri="{BB962C8B-B14F-4D97-AF65-F5344CB8AC3E}">
        <p14:creationId xmlns:p14="http://schemas.microsoft.com/office/powerpoint/2010/main" val="3571845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664BABC0-23FB-4B10-8F56-30D64AACF791}" type="datetimeFigureOut">
              <a:rPr lang="is-IS" smtClean="0"/>
              <a:t>30.3.2017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0E50B44F-A2FF-429F-93CB-BF6DB8EF76A4}" type="slidenum">
              <a:rPr lang="is-IS" smtClean="0"/>
              <a:t>‹#›</a:t>
            </a:fld>
            <a:endParaRPr lang="is-IS"/>
          </a:p>
        </p:txBody>
      </p:sp>
    </p:spTree>
    <p:extLst>
      <p:ext uri="{BB962C8B-B14F-4D97-AF65-F5344CB8AC3E}">
        <p14:creationId xmlns:p14="http://schemas.microsoft.com/office/powerpoint/2010/main" val="70670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664BABC0-23FB-4B10-8F56-30D64AACF791}" type="datetimeFigureOut">
              <a:rPr lang="is-IS" smtClean="0"/>
              <a:t>30.3.2017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0E50B44F-A2FF-429F-93CB-BF6DB8EF76A4}" type="slidenum">
              <a:rPr lang="is-IS" smtClean="0"/>
              <a:t>‹#›</a:t>
            </a:fld>
            <a:endParaRPr lang="is-IS"/>
          </a:p>
        </p:txBody>
      </p:sp>
    </p:spTree>
    <p:extLst>
      <p:ext uri="{BB962C8B-B14F-4D97-AF65-F5344CB8AC3E}">
        <p14:creationId xmlns:p14="http://schemas.microsoft.com/office/powerpoint/2010/main" val="361543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s-I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4BABC0-23FB-4B10-8F56-30D64AACF791}" type="datetimeFigureOut">
              <a:rPr lang="is-IS" smtClean="0"/>
              <a:t>30.3.2017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0E50B44F-A2FF-429F-93CB-BF6DB8EF76A4}" type="slidenum">
              <a:rPr lang="is-IS" smtClean="0"/>
              <a:t>‹#›</a:t>
            </a:fld>
            <a:endParaRPr lang="is-IS"/>
          </a:p>
        </p:txBody>
      </p:sp>
    </p:spTree>
    <p:extLst>
      <p:ext uri="{BB962C8B-B14F-4D97-AF65-F5344CB8AC3E}">
        <p14:creationId xmlns:p14="http://schemas.microsoft.com/office/powerpoint/2010/main" val="221892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fld id="{664BABC0-23FB-4B10-8F56-30D64AACF791}" type="datetimeFigureOut">
              <a:rPr lang="is-IS" smtClean="0"/>
              <a:t>30.3.2017</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0E50B44F-A2FF-429F-93CB-BF6DB8EF76A4}" type="slidenum">
              <a:rPr lang="is-IS" smtClean="0"/>
              <a:t>‹#›</a:t>
            </a:fld>
            <a:endParaRPr lang="is-IS"/>
          </a:p>
        </p:txBody>
      </p:sp>
    </p:spTree>
    <p:extLst>
      <p:ext uri="{BB962C8B-B14F-4D97-AF65-F5344CB8AC3E}">
        <p14:creationId xmlns:p14="http://schemas.microsoft.com/office/powerpoint/2010/main" val="2171220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s-I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fld id="{664BABC0-23FB-4B10-8F56-30D64AACF791}" type="datetimeFigureOut">
              <a:rPr lang="is-IS" smtClean="0"/>
              <a:t>30.3.2017</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0E50B44F-A2FF-429F-93CB-BF6DB8EF76A4}" type="slidenum">
              <a:rPr lang="is-IS" smtClean="0"/>
              <a:t>‹#›</a:t>
            </a:fld>
            <a:endParaRPr lang="is-IS"/>
          </a:p>
        </p:txBody>
      </p:sp>
    </p:spTree>
    <p:extLst>
      <p:ext uri="{BB962C8B-B14F-4D97-AF65-F5344CB8AC3E}">
        <p14:creationId xmlns:p14="http://schemas.microsoft.com/office/powerpoint/2010/main" val="184529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fld id="{664BABC0-23FB-4B10-8F56-30D64AACF791}" type="datetimeFigureOut">
              <a:rPr lang="is-IS" smtClean="0"/>
              <a:t>30.3.2017</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0E50B44F-A2FF-429F-93CB-BF6DB8EF76A4}" type="slidenum">
              <a:rPr lang="is-IS" smtClean="0"/>
              <a:t>‹#›</a:t>
            </a:fld>
            <a:endParaRPr lang="is-IS"/>
          </a:p>
        </p:txBody>
      </p:sp>
    </p:spTree>
    <p:extLst>
      <p:ext uri="{BB962C8B-B14F-4D97-AF65-F5344CB8AC3E}">
        <p14:creationId xmlns:p14="http://schemas.microsoft.com/office/powerpoint/2010/main" val="57039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BABC0-23FB-4B10-8F56-30D64AACF791}" type="datetimeFigureOut">
              <a:rPr lang="is-IS" smtClean="0"/>
              <a:t>30.3.2017</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0E50B44F-A2FF-429F-93CB-BF6DB8EF76A4}" type="slidenum">
              <a:rPr lang="is-IS" smtClean="0"/>
              <a:t>‹#›</a:t>
            </a:fld>
            <a:endParaRPr lang="is-IS"/>
          </a:p>
        </p:txBody>
      </p:sp>
    </p:spTree>
    <p:extLst>
      <p:ext uri="{BB962C8B-B14F-4D97-AF65-F5344CB8AC3E}">
        <p14:creationId xmlns:p14="http://schemas.microsoft.com/office/powerpoint/2010/main" val="233292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s-I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BABC0-23FB-4B10-8F56-30D64AACF791}" type="datetimeFigureOut">
              <a:rPr lang="is-IS" smtClean="0"/>
              <a:t>30.3.2017</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0E50B44F-A2FF-429F-93CB-BF6DB8EF76A4}" type="slidenum">
              <a:rPr lang="is-IS" smtClean="0"/>
              <a:t>‹#›</a:t>
            </a:fld>
            <a:endParaRPr lang="is-IS"/>
          </a:p>
        </p:txBody>
      </p:sp>
    </p:spTree>
    <p:extLst>
      <p:ext uri="{BB962C8B-B14F-4D97-AF65-F5344CB8AC3E}">
        <p14:creationId xmlns:p14="http://schemas.microsoft.com/office/powerpoint/2010/main" val="405157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s-I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BABC0-23FB-4B10-8F56-30D64AACF791}" type="datetimeFigureOut">
              <a:rPr lang="is-IS" smtClean="0"/>
              <a:t>30.3.2017</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0E50B44F-A2FF-429F-93CB-BF6DB8EF76A4}" type="slidenum">
              <a:rPr lang="is-IS" smtClean="0"/>
              <a:t>‹#›</a:t>
            </a:fld>
            <a:endParaRPr lang="is-IS"/>
          </a:p>
        </p:txBody>
      </p:sp>
    </p:spTree>
    <p:extLst>
      <p:ext uri="{BB962C8B-B14F-4D97-AF65-F5344CB8AC3E}">
        <p14:creationId xmlns:p14="http://schemas.microsoft.com/office/powerpoint/2010/main" val="169415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BABC0-23FB-4B10-8F56-30D64AACF791}" type="datetimeFigureOut">
              <a:rPr lang="is-IS" smtClean="0"/>
              <a:t>30.3.2017</a:t>
            </a:fld>
            <a:endParaRPr lang="is-I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0B44F-A2FF-429F-93CB-BF6DB8EF76A4}" type="slidenum">
              <a:rPr lang="is-IS" smtClean="0"/>
              <a:t>‹#›</a:t>
            </a:fld>
            <a:endParaRPr lang="is-IS"/>
          </a:p>
        </p:txBody>
      </p:sp>
    </p:spTree>
    <p:extLst>
      <p:ext uri="{BB962C8B-B14F-4D97-AF65-F5344CB8AC3E}">
        <p14:creationId xmlns:p14="http://schemas.microsoft.com/office/powerpoint/2010/main" val="2175613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hyperlink" Target="&#222;&#243;rarinn%20&#198;varsson%20IKEA%20Kynning%20byggingarvetvangurinn%201.1.pptx" TargetMode="External"/><Relationship Id="rId13" Type="http://schemas.openxmlformats.org/officeDocument/2006/relationships/hyperlink" Target="Hagkv&#230;m%20&#237;b&#250;&#240;arh&#250;s%20&#250;r%20steinullareiningum%20og%20l&#237;mtr&#233;%20-%20Hj&#246;rd&#237;s%20Sigurg&#237;slad&#243;ttir,%2029.03.2017.odp" TargetMode="External"/><Relationship Id="rId3" Type="http://schemas.openxmlformats.org/officeDocument/2006/relationships/image" Target="../media/image27.png"/><Relationship Id="rId7" Type="http://schemas.openxmlformats.org/officeDocument/2006/relationships/hyperlink" Target="Junior%20Living%20-%20Claes%20Presentation%20Island%202017-03-30%20-%20PDF.pdf" TargetMode="External"/><Relationship Id="rId12" Type="http://schemas.openxmlformats.org/officeDocument/2006/relationships/hyperlink" Target="Kynning%20-%20Modulus.pptx"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Gu&#240;mundur%20Sigfinnsson%20Byggingarkostna&#240;ur_30_3_17.pptx" TargetMode="External"/><Relationship Id="rId11" Type="http://schemas.openxmlformats.org/officeDocument/2006/relationships/hyperlink" Target="FIBRA%20KYNNING%202017_FINAL.pdf" TargetMode="External"/><Relationship Id="rId5" Type="http://schemas.openxmlformats.org/officeDocument/2006/relationships/hyperlink" Target="Almar%20Gu&#240;mundsson_&#205;b&#250;&#240;amarka&#240;ur_fundur_30.mars2017%20(2).pptx" TargetMode="External"/><Relationship Id="rId10" Type="http://schemas.openxmlformats.org/officeDocument/2006/relationships/hyperlink" Target="EcoAtlas%2030.03%20kynning.pptx" TargetMode="External"/><Relationship Id="rId4" Type="http://schemas.openxmlformats.org/officeDocument/2006/relationships/hyperlink" Target="Mat%20&#225;%20hagkv&#230;mni%20vi&#240;%20&#250;thlutun%20stofnframlaga-Hrafnhildur%20Sif%20Hrafnsd&#243;ttir_290317_FIN.pptx" TargetMode="External"/><Relationship Id="rId9" Type="http://schemas.openxmlformats.org/officeDocument/2006/relationships/hyperlink" Target="Kynning-Loftorka%20Borgarnesi%20Gu&#240;j&#243;n%20J&#243;nasson%2030.03.2017%20r&#233;tt.pptx" TargetMode="External"/><Relationship Id="rId14" Type="http://schemas.openxmlformats.org/officeDocument/2006/relationships/hyperlink" Target="M&#225;l&#254;ing%20fyrir%20&#222;orvald%20-%20final.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650314"/>
            <a:ext cx="12204036" cy="86868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928" y="290071"/>
            <a:ext cx="2684169" cy="1252612"/>
          </a:xfrm>
          <a:prstGeom prst="rect">
            <a:avLst/>
          </a:prstGeom>
        </p:spPr>
      </p:pic>
    </p:spTree>
    <p:extLst>
      <p:ext uri="{BB962C8B-B14F-4D97-AF65-F5344CB8AC3E}">
        <p14:creationId xmlns:p14="http://schemas.microsoft.com/office/powerpoint/2010/main" val="2126340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Off-page Connector 15"/>
          <p:cNvSpPr/>
          <p:nvPr/>
        </p:nvSpPr>
        <p:spPr>
          <a:xfrm rot="10800000">
            <a:off x="1110824" y="2210697"/>
            <a:ext cx="3103809" cy="3530735"/>
          </a:xfrm>
          <a:prstGeom prst="flowChartOffpageConnector">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solidFill>
                <a:schemeClr val="bg1"/>
              </a:solidFill>
              <a:latin typeface="Fedra Sans Std Bold" panose="020B0803040000020004" pitchFamily="34" charset="0"/>
            </a:endParaRPr>
          </a:p>
        </p:txBody>
      </p:sp>
      <p:pic>
        <p:nvPicPr>
          <p:cNvPr id="15" name="Content Placeholder 1"/>
          <p:cNvPicPr>
            <a:picLocks noChangeAspect="1"/>
          </p:cNvPicPr>
          <p:nvPr/>
        </p:nvPicPr>
        <p:blipFill>
          <a:blip r:embed="rId3"/>
          <a:stretch>
            <a:fillRect/>
          </a:stretch>
        </p:blipFill>
        <p:spPr>
          <a:xfrm>
            <a:off x="8957644" y="73541"/>
            <a:ext cx="2293183" cy="94133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10" name="Rectangle 9"/>
          <p:cNvSpPr/>
          <p:nvPr/>
        </p:nvSpPr>
        <p:spPr>
          <a:xfrm>
            <a:off x="2021673" y="4576576"/>
            <a:ext cx="4713318" cy="701731"/>
          </a:xfrm>
          <a:prstGeom prst="rect">
            <a:avLst/>
          </a:prstGeom>
          <a:ln>
            <a:noFill/>
            <a:prstDash val="dash"/>
          </a:ln>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endParaRPr lang="is-IS" sz="1200" dirty="0">
              <a:solidFill>
                <a:schemeClr val="tx1">
                  <a:lumMod val="75000"/>
                  <a:lumOff val="25000"/>
                </a:schemeClr>
              </a:solidFill>
              <a:latin typeface="Fedra Sans Std Bold" panose="020B0803040000020004" pitchFamily="34" charset="0"/>
              <a:ea typeface="Times New Roman" panose="02020603050405020304" pitchFamily="18" charset="0"/>
            </a:endParaRPr>
          </a:p>
          <a:p>
            <a:pPr algn="just">
              <a:lnSpc>
                <a:spcPct val="110000"/>
              </a:lnSpc>
              <a:tabLst>
                <a:tab pos="161290" algn="dec"/>
                <a:tab pos="251460" algn="l"/>
                <a:tab pos="341630" algn="l"/>
                <a:tab pos="431800" algn="l"/>
                <a:tab pos="612140" algn="l"/>
                <a:tab pos="701675" algn="l"/>
                <a:tab pos="881380" algn="l"/>
                <a:tab pos="4355465" algn="l"/>
                <a:tab pos="4967605" algn="r"/>
              </a:tabLst>
            </a:pPr>
            <a:endParaRPr lang="is-IS" sz="1200" dirty="0">
              <a:solidFill>
                <a:schemeClr val="tx1">
                  <a:lumMod val="75000"/>
                  <a:lumOff val="25000"/>
                </a:schemeClr>
              </a:solidFill>
              <a:latin typeface="Fedra Sans Std Bold" panose="020B0803040000020004" pitchFamily="34" charset="0"/>
              <a:ea typeface="Times New Roman" panose="02020603050405020304" pitchFamily="18" charset="0"/>
            </a:endParaRPr>
          </a:p>
          <a:p>
            <a:pPr algn="just">
              <a:lnSpc>
                <a:spcPct val="110000"/>
              </a:lnSpc>
              <a:tabLst>
                <a:tab pos="161290" algn="dec"/>
                <a:tab pos="251460" algn="l"/>
                <a:tab pos="341630" algn="l"/>
                <a:tab pos="431800" algn="l"/>
                <a:tab pos="612140" algn="l"/>
                <a:tab pos="701675" algn="l"/>
                <a:tab pos="881380" algn="l"/>
                <a:tab pos="4355465" algn="l"/>
                <a:tab pos="4967605" algn="r"/>
              </a:tabLst>
            </a:pPr>
            <a:endParaRPr lang="is-IS" sz="1200" dirty="0" smtClean="0">
              <a:solidFill>
                <a:schemeClr val="tx1">
                  <a:lumMod val="75000"/>
                  <a:lumOff val="25000"/>
                </a:schemeClr>
              </a:solidFill>
              <a:latin typeface="Fedra Sans Std Bold" panose="020B0803040000020004" pitchFamily="34" charset="0"/>
              <a:ea typeface="Times New Roman" panose="02020603050405020304" pitchFamily="18" charset="0"/>
            </a:endParaRPr>
          </a:p>
        </p:txBody>
      </p:sp>
      <p:sp>
        <p:nvSpPr>
          <p:cNvPr id="2" name="Rectangle 1"/>
          <p:cNvSpPr/>
          <p:nvPr/>
        </p:nvSpPr>
        <p:spPr>
          <a:xfrm>
            <a:off x="1614378" y="2990644"/>
            <a:ext cx="2370679" cy="2646878"/>
          </a:xfrm>
          <a:prstGeom prst="rect">
            <a:avLst/>
          </a:prstGeom>
        </p:spPr>
        <p:txBody>
          <a:bodyPr wrap="square">
            <a:spAutoFit/>
          </a:bodyPr>
          <a:lstStyle/>
          <a:p>
            <a:r>
              <a:rPr lang="is-IS" sz="2000" dirty="0" smtClean="0">
                <a:solidFill>
                  <a:schemeClr val="tx1">
                    <a:lumMod val="75000"/>
                    <a:lumOff val="25000"/>
                  </a:schemeClr>
                </a:solidFill>
                <a:latin typeface="Fedra Sans Std Bold" panose="020B0803040000020004" pitchFamily="34" charset="0"/>
                <a:ea typeface="Times New Roman" panose="02020603050405020304" pitchFamily="18" charset="0"/>
              </a:rPr>
              <a:t>Stuðla að því að leigufjárhæð</a:t>
            </a:r>
          </a:p>
          <a:p>
            <a:r>
              <a:rPr lang="is-IS" sz="2000" dirty="0" smtClean="0">
                <a:solidFill>
                  <a:schemeClr val="tx1">
                    <a:lumMod val="75000"/>
                    <a:lumOff val="25000"/>
                  </a:schemeClr>
                </a:solidFill>
                <a:latin typeface="Fedra Sans Std Bold" panose="020B0803040000020004" pitchFamily="34" charset="0"/>
              </a:rPr>
              <a:t>nemi ekki hærra hlutfalli af </a:t>
            </a:r>
          </a:p>
          <a:p>
            <a:r>
              <a:rPr lang="is-IS" sz="2000" dirty="0" smtClean="0">
                <a:solidFill>
                  <a:schemeClr val="tx1">
                    <a:lumMod val="75000"/>
                    <a:lumOff val="25000"/>
                  </a:schemeClr>
                </a:solidFill>
                <a:latin typeface="Fedra Sans Std Bold" panose="020B0803040000020004" pitchFamily="34" charset="0"/>
              </a:rPr>
              <a:t>tekjum en </a:t>
            </a:r>
          </a:p>
          <a:p>
            <a:r>
              <a:rPr lang="is-IS" sz="6600" dirty="0" smtClean="0">
                <a:solidFill>
                  <a:schemeClr val="tx1">
                    <a:lumMod val="75000"/>
                    <a:lumOff val="25000"/>
                  </a:schemeClr>
                </a:solidFill>
                <a:latin typeface="Fedra Sans Std Bold" panose="020B0803040000020004" pitchFamily="34" charset="0"/>
              </a:rPr>
              <a:t>25%</a:t>
            </a:r>
            <a:endParaRPr lang="is-IS" sz="6600" dirty="0"/>
          </a:p>
        </p:txBody>
      </p:sp>
      <p:sp>
        <p:nvSpPr>
          <p:cNvPr id="3" name="Rectangle 2"/>
          <p:cNvSpPr/>
          <p:nvPr/>
        </p:nvSpPr>
        <p:spPr>
          <a:xfrm>
            <a:off x="4718188" y="4031759"/>
            <a:ext cx="3772852" cy="803297"/>
          </a:xfrm>
          <a:prstGeom prst="rect">
            <a:avLst/>
          </a:prstGeom>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400" dirty="0">
                <a:solidFill>
                  <a:schemeClr val="tx1">
                    <a:lumMod val="75000"/>
                    <a:lumOff val="25000"/>
                  </a:schemeClr>
                </a:solidFill>
                <a:latin typeface="Fedra Sans Std Bold" panose="020B0803040000020004" pitchFamily="34" charset="0"/>
                <a:ea typeface="Times New Roman" panose="02020603050405020304" pitchFamily="18" charset="0"/>
              </a:rPr>
              <a:t>Tekjuskattsfrelsi</a:t>
            </a:r>
          </a:p>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dirty="0">
                <a:solidFill>
                  <a:schemeClr val="tx1">
                    <a:lumMod val="75000"/>
                    <a:lumOff val="25000"/>
                  </a:schemeClr>
                </a:solidFill>
                <a:latin typeface="Fedra Serif B Std Book" panose="02030505050000020004" pitchFamily="18" charset="0"/>
                <a:ea typeface="Fedra Serif B Std Book" panose="02030505050000020004" pitchFamily="18" charset="0"/>
              </a:rPr>
              <a:t>Húsnæðissjálfseignarstofnana</a:t>
            </a:r>
          </a:p>
        </p:txBody>
      </p:sp>
      <p:sp>
        <p:nvSpPr>
          <p:cNvPr id="4" name="Rectangle 3"/>
          <p:cNvSpPr/>
          <p:nvPr/>
        </p:nvSpPr>
        <p:spPr>
          <a:xfrm>
            <a:off x="4771287" y="2355119"/>
            <a:ext cx="7361375" cy="803297"/>
          </a:xfrm>
          <a:prstGeom prst="rect">
            <a:avLst/>
          </a:prstGeom>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400" dirty="0">
                <a:solidFill>
                  <a:schemeClr val="tx1">
                    <a:lumMod val="75000"/>
                    <a:lumOff val="25000"/>
                  </a:schemeClr>
                </a:solidFill>
                <a:latin typeface="Fedra Sans Std Bold" panose="020B0803040000020004" pitchFamily="34" charset="0"/>
                <a:ea typeface="Times New Roman" panose="02020603050405020304" pitchFamily="18" charset="0"/>
              </a:rPr>
              <a:t>Stofnframlög</a:t>
            </a:r>
            <a:endParaRPr lang="is-IS" sz="3000" dirty="0">
              <a:solidFill>
                <a:schemeClr val="tx1">
                  <a:lumMod val="75000"/>
                  <a:lumOff val="25000"/>
                </a:schemeClr>
              </a:solidFill>
              <a:latin typeface="Fedra Sans Std Bold" panose="020B0803040000020004" pitchFamily="34" charset="0"/>
              <a:ea typeface="Times New Roman" panose="02020603050405020304" pitchFamily="18" charset="0"/>
            </a:endParaRPr>
          </a:p>
          <a:p>
            <a:pPr algn="just">
              <a:lnSpc>
                <a:spcPct val="110000"/>
              </a:lnSpc>
              <a:tabLst>
                <a:tab pos="161290" algn="dec"/>
                <a:tab pos="251460" algn="l"/>
                <a:tab pos="341630" algn="l"/>
                <a:tab pos="431800" algn="l"/>
                <a:tab pos="612140" algn="l"/>
                <a:tab pos="701675" algn="l"/>
                <a:tab pos="881380" algn="l"/>
                <a:tab pos="4355465" algn="l"/>
                <a:tab pos="4967605" algn="r"/>
              </a:tabLst>
            </a:pPr>
            <a:r>
              <a:rPr lang="is-IS" dirty="0">
                <a:solidFill>
                  <a:schemeClr val="tx1">
                    <a:lumMod val="75000"/>
                    <a:lumOff val="25000"/>
                  </a:schemeClr>
                </a:solidFill>
                <a:latin typeface="Fedra Serif B Std Book" panose="02030505050000020004" pitchFamily="18" charset="0"/>
                <a:ea typeface="Fedra Serif B Std Book" panose="02030505050000020004" pitchFamily="18" charset="0"/>
              </a:rPr>
              <a:t>Eingöngu þarf að fjármagna </a:t>
            </a:r>
            <a:r>
              <a:rPr lang="is-IS" dirty="0" smtClean="0">
                <a:solidFill>
                  <a:schemeClr val="tx1">
                    <a:lumMod val="75000"/>
                    <a:lumOff val="25000"/>
                  </a:schemeClr>
                </a:solidFill>
                <a:latin typeface="Fedra Serif B Std Book" panose="02030505050000020004" pitchFamily="18" charset="0"/>
                <a:ea typeface="Fedra Serif B Std Book" panose="02030505050000020004" pitchFamily="18" charset="0"/>
              </a:rPr>
              <a:t>56-70% byggingarkostnaðar</a:t>
            </a:r>
            <a:endParaRPr lang="is-IS" dirty="0">
              <a:solidFill>
                <a:schemeClr val="tx1">
                  <a:lumMod val="75000"/>
                  <a:lumOff val="25000"/>
                </a:schemeClr>
              </a:solidFill>
              <a:latin typeface="Fedra Serif B Std Book" panose="02030505050000020004" pitchFamily="18" charset="0"/>
              <a:ea typeface="Fedra Serif B Std Book" panose="02030505050000020004" pitchFamily="18" charset="0"/>
            </a:endParaRPr>
          </a:p>
        </p:txBody>
      </p:sp>
      <p:sp>
        <p:nvSpPr>
          <p:cNvPr id="5" name="Rectangle 4"/>
          <p:cNvSpPr/>
          <p:nvPr/>
        </p:nvSpPr>
        <p:spPr>
          <a:xfrm>
            <a:off x="4771287" y="3179904"/>
            <a:ext cx="6959738" cy="803297"/>
          </a:xfrm>
          <a:prstGeom prst="rect">
            <a:avLst/>
          </a:prstGeom>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400" dirty="0">
                <a:solidFill>
                  <a:schemeClr val="tx1">
                    <a:lumMod val="75000"/>
                    <a:lumOff val="25000"/>
                  </a:schemeClr>
                </a:solidFill>
                <a:latin typeface="Fedra Sans Std Bold" panose="020B0803040000020004" pitchFamily="34" charset="0"/>
                <a:ea typeface="Times New Roman" panose="02020603050405020304" pitchFamily="18" charset="0"/>
              </a:rPr>
              <a:t>Hagkvæm hönnun</a:t>
            </a:r>
          </a:p>
          <a:p>
            <a:pPr algn="just">
              <a:lnSpc>
                <a:spcPct val="110000"/>
              </a:lnSpc>
              <a:tabLst>
                <a:tab pos="161290" algn="dec"/>
                <a:tab pos="251460" algn="l"/>
                <a:tab pos="341630" algn="l"/>
                <a:tab pos="431800" algn="l"/>
                <a:tab pos="612140" algn="l"/>
                <a:tab pos="701675" algn="l"/>
                <a:tab pos="881380" algn="l"/>
                <a:tab pos="4355465" algn="l"/>
                <a:tab pos="4967605" algn="r"/>
              </a:tabLst>
            </a:pPr>
            <a:r>
              <a:rPr lang="is-IS" dirty="0">
                <a:solidFill>
                  <a:schemeClr val="tx1">
                    <a:lumMod val="75000"/>
                    <a:lumOff val="25000"/>
                  </a:schemeClr>
                </a:solidFill>
                <a:latin typeface="Fedra Serif B Std Book" panose="02030505050000020004" pitchFamily="18" charset="0"/>
                <a:ea typeface="Fedra Serif B Std Book" panose="02030505050000020004" pitchFamily="18" charset="0"/>
              </a:rPr>
              <a:t>Í því skyni að lækka </a:t>
            </a:r>
            <a:r>
              <a:rPr lang="is-IS" dirty="0" smtClean="0">
                <a:solidFill>
                  <a:schemeClr val="tx1">
                    <a:lumMod val="75000"/>
                    <a:lumOff val="25000"/>
                  </a:schemeClr>
                </a:solidFill>
                <a:latin typeface="Fedra Serif B Std Book" panose="02030505050000020004" pitchFamily="18" charset="0"/>
                <a:ea typeface="Fedra Serif B Std Book" panose="02030505050000020004" pitchFamily="18" charset="0"/>
              </a:rPr>
              <a:t>byggingarkostnað</a:t>
            </a:r>
            <a:endParaRPr lang="is-IS" dirty="0">
              <a:solidFill>
                <a:schemeClr val="tx1">
                  <a:lumMod val="75000"/>
                  <a:lumOff val="25000"/>
                </a:schemeClr>
              </a:solidFill>
              <a:latin typeface="Fedra Serif B Std Book" panose="02030505050000020004" pitchFamily="18" charset="0"/>
              <a:ea typeface="Fedra Serif B Std Book" panose="02030505050000020004" pitchFamily="18" charset="0"/>
            </a:endParaRPr>
          </a:p>
        </p:txBody>
      </p:sp>
      <p:sp>
        <p:nvSpPr>
          <p:cNvPr id="7" name="Rectangle 6"/>
          <p:cNvSpPr/>
          <p:nvPr/>
        </p:nvSpPr>
        <p:spPr>
          <a:xfrm>
            <a:off x="4771287" y="4899541"/>
            <a:ext cx="7077276" cy="803297"/>
          </a:xfrm>
          <a:prstGeom prst="rect">
            <a:avLst/>
          </a:prstGeom>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Kröfur í byggingarreglugerð</a:t>
            </a:r>
            <a:endParaRPr lang="is-IS" sz="2400" dirty="0">
              <a:solidFill>
                <a:schemeClr val="tx1">
                  <a:lumMod val="75000"/>
                  <a:lumOff val="25000"/>
                </a:schemeClr>
              </a:solidFill>
              <a:latin typeface="Fedra Sans Std Bold" panose="020B0803040000020004" pitchFamily="34" charset="0"/>
              <a:ea typeface="Times New Roman" panose="02020603050405020304" pitchFamily="18" charset="0"/>
            </a:endParaRPr>
          </a:p>
          <a:p>
            <a:pPr algn="just">
              <a:lnSpc>
                <a:spcPct val="110000"/>
              </a:lnSpc>
              <a:tabLst>
                <a:tab pos="161290" algn="dec"/>
                <a:tab pos="251460" algn="l"/>
                <a:tab pos="341630" algn="l"/>
                <a:tab pos="431800" algn="l"/>
                <a:tab pos="612140" algn="l"/>
                <a:tab pos="701675" algn="l"/>
                <a:tab pos="881380" algn="l"/>
                <a:tab pos="4355465" algn="l"/>
                <a:tab pos="4967605" algn="r"/>
              </a:tabLst>
            </a:pPr>
            <a:r>
              <a:rPr lang="is-IS" dirty="0">
                <a:solidFill>
                  <a:schemeClr val="tx1">
                    <a:lumMod val="75000"/>
                    <a:lumOff val="25000"/>
                  </a:schemeClr>
                </a:solidFill>
                <a:latin typeface="Fedra Serif B Std Book" panose="02030505050000020004" pitchFamily="18" charset="0"/>
                <a:ea typeface="Fedra Serif B Std Book" panose="02030505050000020004" pitchFamily="18" charset="0"/>
              </a:rPr>
              <a:t>Lúta að því að liðka fyrir byggingu lítilla íbúða og smáhýsa</a:t>
            </a:r>
          </a:p>
        </p:txBody>
      </p:sp>
      <p:sp>
        <p:nvSpPr>
          <p:cNvPr id="12" name="Rectangle 11"/>
          <p:cNvSpPr/>
          <p:nvPr/>
        </p:nvSpPr>
        <p:spPr>
          <a:xfrm>
            <a:off x="4771287" y="5744641"/>
            <a:ext cx="7077276" cy="1107996"/>
          </a:xfrm>
          <a:prstGeom prst="rect">
            <a:avLst/>
          </a:prstGeom>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400" dirty="0">
                <a:solidFill>
                  <a:schemeClr val="tx1">
                    <a:lumMod val="75000"/>
                    <a:lumOff val="25000"/>
                  </a:schemeClr>
                </a:solidFill>
                <a:latin typeface="Fedra Sans Std Bold" panose="020B0803040000020004" pitchFamily="34" charset="0"/>
                <a:ea typeface="Times New Roman" panose="02020603050405020304" pitchFamily="18" charset="0"/>
              </a:rPr>
              <a:t>Húsnæðisbætur</a:t>
            </a:r>
            <a:endParaRPr lang="is-IS" sz="3000" dirty="0">
              <a:solidFill>
                <a:schemeClr val="tx1">
                  <a:lumMod val="75000"/>
                  <a:lumOff val="25000"/>
                </a:schemeClr>
              </a:solidFill>
              <a:latin typeface="Fedra Sans Std Bold" panose="020B0803040000020004" pitchFamily="34" charset="0"/>
              <a:ea typeface="Times New Roman" panose="02020603050405020304" pitchFamily="18" charset="0"/>
            </a:endParaRPr>
          </a:p>
          <a:p>
            <a:pPr algn="just">
              <a:lnSpc>
                <a:spcPct val="110000"/>
              </a:lnSpc>
              <a:tabLst>
                <a:tab pos="161290" algn="dec"/>
                <a:tab pos="251460" algn="l"/>
                <a:tab pos="341630" algn="l"/>
                <a:tab pos="431800" algn="l"/>
                <a:tab pos="612140" algn="l"/>
                <a:tab pos="701675" algn="l"/>
                <a:tab pos="881380" algn="l"/>
                <a:tab pos="4355465" algn="l"/>
                <a:tab pos="4967605" algn="r"/>
              </a:tabLst>
            </a:pPr>
            <a:r>
              <a:rPr lang="is-IS" dirty="0">
                <a:solidFill>
                  <a:schemeClr val="tx1">
                    <a:lumMod val="75000"/>
                    <a:lumOff val="25000"/>
                  </a:schemeClr>
                </a:solidFill>
                <a:latin typeface="Fedra Serif B Std Book" panose="02030505050000020004" pitchFamily="18" charset="0"/>
                <a:ea typeface="Fedra Serif B Std Book" panose="02030505050000020004" pitchFamily="18" charset="0"/>
              </a:rPr>
              <a:t>Hækkaðar til að styðja </a:t>
            </a:r>
            <a:r>
              <a:rPr lang="is-IS" dirty="0" smtClean="0">
                <a:solidFill>
                  <a:schemeClr val="tx1">
                    <a:lumMod val="75000"/>
                    <a:lumOff val="25000"/>
                  </a:schemeClr>
                </a:solidFill>
                <a:latin typeface="Fedra Serif B Std Book" panose="02030505050000020004" pitchFamily="18" charset="0"/>
                <a:ea typeface="Fedra Serif B Std Book" panose="02030505050000020004" pitchFamily="18" charset="0"/>
              </a:rPr>
              <a:t>almennan leigumarkað</a:t>
            </a:r>
            <a:endParaRPr lang="is-IS" dirty="0">
              <a:solidFill>
                <a:schemeClr val="tx1">
                  <a:lumMod val="75000"/>
                  <a:lumOff val="25000"/>
                </a:schemeClr>
              </a:solidFill>
              <a:latin typeface="Fedra Serif B Std Book" panose="02030505050000020004" pitchFamily="18" charset="0"/>
              <a:ea typeface="Fedra Serif B Std Book" panose="02030505050000020004" pitchFamily="18" charset="0"/>
            </a:endParaRPr>
          </a:p>
          <a:p>
            <a:pPr algn="just">
              <a:lnSpc>
                <a:spcPct val="110000"/>
              </a:lnSpc>
              <a:tabLst>
                <a:tab pos="161290" algn="dec"/>
                <a:tab pos="251460" algn="l"/>
                <a:tab pos="341630" algn="l"/>
                <a:tab pos="431800" algn="l"/>
                <a:tab pos="612140" algn="l"/>
                <a:tab pos="701675" algn="l"/>
                <a:tab pos="881380" algn="l"/>
                <a:tab pos="4355465" algn="l"/>
                <a:tab pos="4967605" algn="r"/>
              </a:tabLst>
            </a:pPr>
            <a:endParaRPr lang="is-IS" dirty="0">
              <a:solidFill>
                <a:schemeClr val="tx1">
                  <a:lumMod val="75000"/>
                  <a:lumOff val="25000"/>
                </a:schemeClr>
              </a:solidFill>
              <a:latin typeface="Fedra Sans Std Bold" panose="020B0803040000020004" pitchFamily="34" charset="0"/>
              <a:ea typeface="Times New Roman" panose="02020603050405020304" pitchFamily="18" charset="0"/>
            </a:endParaRPr>
          </a:p>
        </p:txBody>
      </p:sp>
      <p:sp>
        <p:nvSpPr>
          <p:cNvPr id="14" name="TextBox 13"/>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Kraftar sem stuðla að lækkun leiguverðs</a:t>
            </a:r>
            <a:endParaRPr lang="is-IS" sz="3200" spc="100" dirty="0">
              <a:latin typeface="Fedra Sans Std Medium" charset="0"/>
              <a:ea typeface="Fedra Sans Std Medium" charset="0"/>
              <a:cs typeface="Fedra Sans Std Medium" charset="0"/>
            </a:endParaRPr>
          </a:p>
        </p:txBody>
      </p:sp>
    </p:spTree>
    <p:extLst>
      <p:ext uri="{BB962C8B-B14F-4D97-AF65-F5344CB8AC3E}">
        <p14:creationId xmlns:p14="http://schemas.microsoft.com/office/powerpoint/2010/main" val="1528238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0800000">
            <a:off x="1091153" y="4314421"/>
            <a:ext cx="3146927" cy="1909442"/>
          </a:xfrm>
          <a:prstGeom prst="flowChartOffpageConnector">
            <a:avLst/>
          </a:prstGeom>
          <a:solidFill>
            <a:srgbClr val="5990AE"/>
          </a:solidFill>
          <a:ln>
            <a:solidFill>
              <a:srgbClr val="5990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solidFill>
                <a:schemeClr val="bg1"/>
              </a:solidFill>
              <a:latin typeface="Fedra Sans Std Bold" panose="020B0803040000020004" pitchFamily="34" charset="0"/>
            </a:endParaRPr>
          </a:p>
        </p:txBody>
      </p:sp>
      <p:pic>
        <p:nvPicPr>
          <p:cNvPr id="17"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5" name="Flowchart: Off-page Connector 14"/>
          <p:cNvSpPr/>
          <p:nvPr/>
        </p:nvSpPr>
        <p:spPr>
          <a:xfrm rot="10800000">
            <a:off x="1091152" y="2485621"/>
            <a:ext cx="3146928" cy="2434107"/>
          </a:xfrm>
          <a:prstGeom prst="flowChartOffpageConnector">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solidFill>
                <a:schemeClr val="bg1"/>
              </a:solidFill>
              <a:latin typeface="Fedra Sans Std Bold" panose="020B0803040000020004" pitchFamily="34" charset="0"/>
            </a:endParaRPr>
          </a:p>
        </p:txBody>
      </p:sp>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Markaðsbrestur </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10" name="Rectangle 9"/>
          <p:cNvSpPr/>
          <p:nvPr/>
        </p:nvSpPr>
        <p:spPr>
          <a:xfrm>
            <a:off x="4775425" y="4957491"/>
            <a:ext cx="7539450" cy="1277273"/>
          </a:xfrm>
          <a:prstGeom prst="rect">
            <a:avLst/>
          </a:prstGeom>
          <a:ln>
            <a:noFill/>
            <a:prstDash val="dash"/>
          </a:ln>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3000" dirty="0" smtClean="0">
                <a:solidFill>
                  <a:schemeClr val="tx1">
                    <a:lumMod val="75000"/>
                    <a:lumOff val="25000"/>
                  </a:schemeClr>
                </a:solidFill>
                <a:latin typeface="Fedra Sans Std Bold" panose="020B0803040000020004" pitchFamily="34" charset="0"/>
                <a:ea typeface="Times New Roman" panose="02020603050405020304" pitchFamily="18" charset="0"/>
              </a:rPr>
              <a:t>40%</a:t>
            </a:r>
          </a:p>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000" dirty="0" smtClean="0">
                <a:solidFill>
                  <a:schemeClr val="tx1">
                    <a:lumMod val="75000"/>
                    <a:lumOff val="25000"/>
                  </a:schemeClr>
                </a:solidFill>
                <a:effectLst/>
                <a:latin typeface="Fedra Sans Std Bold" panose="020B0803040000020004" pitchFamily="34" charset="0"/>
                <a:ea typeface="Times New Roman" panose="02020603050405020304" pitchFamily="18" charset="0"/>
              </a:rPr>
              <a:t>18% + 6% frá ríki</a:t>
            </a:r>
          </a:p>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000" dirty="0" smtClean="0">
                <a:solidFill>
                  <a:schemeClr val="tx1">
                    <a:lumMod val="75000"/>
                    <a:lumOff val="25000"/>
                  </a:schemeClr>
                </a:solidFill>
                <a:latin typeface="Fedra Sans Std Bold" panose="020B0803040000020004" pitchFamily="34" charset="0"/>
                <a:ea typeface="Times New Roman" panose="02020603050405020304" pitchFamily="18" charset="0"/>
              </a:rPr>
              <a:t>12% + 4% frá sveitarfélagi</a:t>
            </a:r>
            <a:endParaRPr lang="is-IS" sz="2000" dirty="0">
              <a:solidFill>
                <a:schemeClr val="tx1">
                  <a:lumMod val="75000"/>
                  <a:lumOff val="25000"/>
                </a:schemeClr>
              </a:solidFill>
              <a:effectLst/>
              <a:latin typeface="Fedra Sans Std Bold" panose="020B0803040000020004" pitchFamily="34" charset="0"/>
              <a:ea typeface="Times New Roman" panose="02020603050405020304" pitchFamily="18" charset="0"/>
            </a:endParaRPr>
          </a:p>
        </p:txBody>
      </p:sp>
      <p:cxnSp>
        <p:nvCxnSpPr>
          <p:cNvPr id="14" name="Straight Connector 13"/>
          <p:cNvCxnSpPr/>
          <p:nvPr/>
        </p:nvCxnSpPr>
        <p:spPr>
          <a:xfrm>
            <a:off x="4239527" y="4938609"/>
            <a:ext cx="1071797"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Right Brace 2"/>
          <p:cNvSpPr/>
          <p:nvPr/>
        </p:nvSpPr>
        <p:spPr>
          <a:xfrm>
            <a:off x="4351738" y="3016030"/>
            <a:ext cx="423688" cy="1903698"/>
          </a:xfrm>
          <a:prstGeom prst="rightBrac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solidFill>
                <a:schemeClr val="tx1">
                  <a:lumMod val="75000"/>
                  <a:lumOff val="25000"/>
                </a:schemeClr>
              </a:solidFill>
            </a:endParaRPr>
          </a:p>
        </p:txBody>
      </p:sp>
      <p:sp>
        <p:nvSpPr>
          <p:cNvPr id="16" name="Rectangle 15"/>
          <p:cNvSpPr/>
          <p:nvPr/>
        </p:nvSpPr>
        <p:spPr>
          <a:xfrm>
            <a:off x="5052302" y="3521090"/>
            <a:ext cx="7539450" cy="938719"/>
          </a:xfrm>
          <a:prstGeom prst="rect">
            <a:avLst/>
          </a:prstGeom>
          <a:ln>
            <a:noFill/>
            <a:prstDash val="dash"/>
          </a:ln>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3000" dirty="0" smtClean="0">
                <a:solidFill>
                  <a:schemeClr val="tx1">
                    <a:lumMod val="75000"/>
                    <a:lumOff val="25000"/>
                  </a:schemeClr>
                </a:solidFill>
                <a:latin typeface="Fedra Sans Std Bold" panose="020B0803040000020004" pitchFamily="34" charset="0"/>
                <a:ea typeface="Times New Roman" panose="02020603050405020304" pitchFamily="18" charset="0"/>
              </a:rPr>
              <a:t>60%</a:t>
            </a:r>
          </a:p>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000" dirty="0" smtClean="0">
                <a:solidFill>
                  <a:schemeClr val="tx1">
                    <a:lumMod val="75000"/>
                    <a:lumOff val="25000"/>
                  </a:schemeClr>
                </a:solidFill>
                <a:effectLst/>
                <a:latin typeface="Fedra Sans Std Bold" panose="020B0803040000020004" pitchFamily="34" charset="0"/>
                <a:ea typeface="Times New Roman" panose="02020603050405020304" pitchFamily="18" charset="0"/>
              </a:rPr>
              <a:t>lánsfjármögnun</a:t>
            </a:r>
            <a:endParaRPr lang="is-IS" sz="2000" dirty="0">
              <a:solidFill>
                <a:schemeClr val="tx1">
                  <a:lumMod val="75000"/>
                  <a:lumOff val="25000"/>
                </a:schemeClr>
              </a:solidFill>
              <a:effectLst/>
              <a:latin typeface="Fedra Sans Std Bold" panose="020B0803040000020004" pitchFamily="34" charset="0"/>
              <a:ea typeface="Times New Roman" panose="02020603050405020304" pitchFamily="18" charset="0"/>
            </a:endParaRPr>
          </a:p>
        </p:txBody>
      </p:sp>
      <p:sp>
        <p:nvSpPr>
          <p:cNvPr id="18" name="Rectangle 17"/>
          <p:cNvSpPr/>
          <p:nvPr/>
        </p:nvSpPr>
        <p:spPr>
          <a:xfrm>
            <a:off x="1282577" y="5229127"/>
            <a:ext cx="2825784" cy="600164"/>
          </a:xfrm>
          <a:prstGeom prst="rect">
            <a:avLst/>
          </a:prstGeom>
          <a:ln>
            <a:noFill/>
            <a:prstDash val="dash"/>
          </a:ln>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3000" dirty="0" smtClean="0">
                <a:solidFill>
                  <a:schemeClr val="tx1">
                    <a:lumMod val="75000"/>
                    <a:lumOff val="25000"/>
                  </a:schemeClr>
                </a:solidFill>
                <a:latin typeface="Fedra Sans Std Bold" panose="020B0803040000020004" pitchFamily="34" charset="0"/>
                <a:ea typeface="Times New Roman" panose="02020603050405020304" pitchFamily="18" charset="0"/>
              </a:rPr>
              <a:t>Stofnframlög</a:t>
            </a:r>
            <a:endParaRPr lang="is-IS" sz="2000" dirty="0">
              <a:solidFill>
                <a:schemeClr val="tx1">
                  <a:lumMod val="75000"/>
                  <a:lumOff val="25000"/>
                </a:schemeClr>
              </a:solidFill>
              <a:effectLst/>
              <a:latin typeface="Fedra Sans Std Bold" panose="020B0803040000020004" pitchFamily="34" charset="0"/>
              <a:ea typeface="Times New Roman" panose="02020603050405020304" pitchFamily="18" charset="0"/>
            </a:endParaRPr>
          </a:p>
        </p:txBody>
      </p:sp>
    </p:spTree>
    <p:extLst>
      <p:ext uri="{BB962C8B-B14F-4D97-AF65-F5344CB8AC3E}">
        <p14:creationId xmlns:p14="http://schemas.microsoft.com/office/powerpoint/2010/main" val="1631179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Markaðsbrestur </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18" name="Rectangle 17"/>
          <p:cNvSpPr/>
          <p:nvPr/>
        </p:nvSpPr>
        <p:spPr>
          <a:xfrm>
            <a:off x="2279517" y="4730723"/>
            <a:ext cx="1312334" cy="1580585"/>
          </a:xfrm>
          <a:prstGeom prst="rect">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solidFill>
                  <a:schemeClr val="tx1"/>
                </a:solidFill>
                <a:latin typeface="Fedra Sans Std Bold" panose="020B0803040000020004" pitchFamily="34" charset="0"/>
              </a:rPr>
              <a:t>60%</a:t>
            </a:r>
            <a:endParaRPr lang="is-IS" sz="2000" dirty="0">
              <a:solidFill>
                <a:schemeClr val="tx1"/>
              </a:solidFill>
              <a:latin typeface="Fedra Sans Std Bold" panose="020B0803040000020004" pitchFamily="34" charset="0"/>
            </a:endParaRPr>
          </a:p>
        </p:txBody>
      </p:sp>
      <p:sp>
        <p:nvSpPr>
          <p:cNvPr id="19" name="Rectangle 18"/>
          <p:cNvSpPr/>
          <p:nvPr/>
        </p:nvSpPr>
        <p:spPr>
          <a:xfrm>
            <a:off x="2283231" y="4063206"/>
            <a:ext cx="1308620" cy="667517"/>
          </a:xfrm>
          <a:prstGeom prst="rect">
            <a:avLst/>
          </a:prstGeom>
          <a:solidFill>
            <a:srgbClr val="5990AE"/>
          </a:solidFill>
          <a:ln>
            <a:solidFill>
              <a:srgbClr val="5990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solidFill>
                  <a:schemeClr val="tx1"/>
                </a:solidFill>
                <a:latin typeface="Fedra Sans Std Bold" panose="020B0803040000020004" pitchFamily="34" charset="0"/>
              </a:rPr>
              <a:t>16%</a:t>
            </a:r>
            <a:endParaRPr lang="is-IS" sz="2000" dirty="0">
              <a:solidFill>
                <a:schemeClr val="tx1"/>
              </a:solidFill>
              <a:latin typeface="Fedra Sans Std Bold" panose="020B0803040000020004" pitchFamily="34" charset="0"/>
            </a:endParaRPr>
          </a:p>
        </p:txBody>
      </p:sp>
      <p:sp>
        <p:nvSpPr>
          <p:cNvPr id="20" name="Rectangle 19"/>
          <p:cNvSpPr/>
          <p:nvPr/>
        </p:nvSpPr>
        <p:spPr>
          <a:xfrm>
            <a:off x="2279517" y="3130228"/>
            <a:ext cx="1312334" cy="928108"/>
          </a:xfrm>
          <a:prstGeom prst="rect">
            <a:avLst/>
          </a:prstGeom>
          <a:solidFill>
            <a:srgbClr val="5DA666"/>
          </a:solidFill>
          <a:ln>
            <a:solidFill>
              <a:srgbClr val="5DA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solidFill>
                  <a:schemeClr val="tx1"/>
                </a:solidFill>
                <a:latin typeface="Fedra Sans Std Bold" panose="020B0803040000020004" pitchFamily="34" charset="0"/>
              </a:rPr>
              <a:t>24%</a:t>
            </a:r>
            <a:endParaRPr lang="is-IS" sz="2000" dirty="0">
              <a:solidFill>
                <a:schemeClr val="tx1"/>
              </a:solidFill>
              <a:latin typeface="Fedra Sans Std Bold" panose="020B0803040000020004" pitchFamily="34" charset="0"/>
            </a:endParaRPr>
          </a:p>
        </p:txBody>
      </p:sp>
      <p:sp>
        <p:nvSpPr>
          <p:cNvPr id="31" name="Rectangle 30"/>
          <p:cNvSpPr/>
          <p:nvPr/>
        </p:nvSpPr>
        <p:spPr>
          <a:xfrm>
            <a:off x="1555872" y="3409615"/>
            <a:ext cx="633507" cy="369332"/>
          </a:xfrm>
          <a:prstGeom prst="rect">
            <a:avLst/>
          </a:prstGeom>
        </p:spPr>
        <p:txBody>
          <a:bodyPr wrap="none">
            <a:spAutoFit/>
          </a:bodyPr>
          <a:lstStyle/>
          <a:p>
            <a:r>
              <a:rPr lang="is-IS" dirty="0">
                <a:latin typeface="Fedra Sans Std Bold" panose="020B0803040000020004" pitchFamily="34" charset="0"/>
              </a:rPr>
              <a:t>R</a:t>
            </a:r>
            <a:r>
              <a:rPr lang="is-IS" dirty="0" smtClean="0">
                <a:latin typeface="Fedra Sans Std Bold" panose="020B0803040000020004" pitchFamily="34" charset="0"/>
              </a:rPr>
              <a:t>íki</a:t>
            </a:r>
            <a:endParaRPr lang="is-IS" dirty="0"/>
          </a:p>
        </p:txBody>
      </p:sp>
      <p:sp>
        <p:nvSpPr>
          <p:cNvPr id="32" name="Rectangle 31"/>
          <p:cNvSpPr/>
          <p:nvPr/>
        </p:nvSpPr>
        <p:spPr>
          <a:xfrm>
            <a:off x="689239" y="4185009"/>
            <a:ext cx="1605376" cy="369332"/>
          </a:xfrm>
          <a:prstGeom prst="rect">
            <a:avLst/>
          </a:prstGeom>
        </p:spPr>
        <p:txBody>
          <a:bodyPr wrap="none">
            <a:spAutoFit/>
          </a:bodyPr>
          <a:lstStyle/>
          <a:p>
            <a:r>
              <a:rPr lang="is-IS" dirty="0" smtClean="0">
                <a:latin typeface="Fedra Sans Std Bold" panose="020B0803040000020004" pitchFamily="34" charset="0"/>
              </a:rPr>
              <a:t>Sveitarfélög</a:t>
            </a:r>
            <a:endParaRPr lang="is-IS" dirty="0"/>
          </a:p>
        </p:txBody>
      </p:sp>
      <p:sp>
        <p:nvSpPr>
          <p:cNvPr id="39" name="TextBox 38"/>
          <p:cNvSpPr txBox="1"/>
          <p:nvPr/>
        </p:nvSpPr>
        <p:spPr>
          <a:xfrm>
            <a:off x="4398579" y="3676130"/>
            <a:ext cx="1614737" cy="800219"/>
          </a:xfrm>
          <a:prstGeom prst="rect">
            <a:avLst/>
          </a:prstGeom>
          <a:noFill/>
        </p:spPr>
        <p:txBody>
          <a:bodyPr wrap="none" rtlCol="0">
            <a:spAutoFit/>
          </a:bodyPr>
          <a:lstStyle/>
          <a:p>
            <a:r>
              <a:rPr lang="is-IS" sz="2800" dirty="0" smtClean="0">
                <a:latin typeface="Fedra Sans Std Bold" panose="020B0803040000020004" pitchFamily="34" charset="0"/>
              </a:rPr>
              <a:t>40% </a:t>
            </a:r>
          </a:p>
          <a:p>
            <a:r>
              <a:rPr lang="is-IS" dirty="0" smtClean="0">
                <a:latin typeface="Fedra Sans Std Bold" panose="020B0803040000020004" pitchFamily="34" charset="0"/>
              </a:rPr>
              <a:t>af </a:t>
            </a:r>
            <a:r>
              <a:rPr lang="is-IS" u="sng" dirty="0" smtClean="0">
                <a:latin typeface="Fedra Sans Std Bold" panose="020B0803040000020004" pitchFamily="34" charset="0"/>
              </a:rPr>
              <a:t>stofnvirði</a:t>
            </a:r>
            <a:endParaRPr lang="is-IS" u="sng" dirty="0">
              <a:latin typeface="Fedra Sans Std Bold" panose="020B0803040000020004" pitchFamily="34" charset="0"/>
            </a:endParaRPr>
          </a:p>
        </p:txBody>
      </p:sp>
      <p:sp>
        <p:nvSpPr>
          <p:cNvPr id="40" name="Right Brace 39"/>
          <p:cNvSpPr/>
          <p:nvPr/>
        </p:nvSpPr>
        <p:spPr>
          <a:xfrm>
            <a:off x="3783371" y="3212651"/>
            <a:ext cx="423688" cy="1518072"/>
          </a:xfrm>
          <a:prstGeom prst="rightBrac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solidFill>
                <a:schemeClr val="tx1">
                  <a:lumMod val="75000"/>
                  <a:lumOff val="25000"/>
                </a:schemeClr>
              </a:solidFill>
            </a:endParaRPr>
          </a:p>
        </p:txBody>
      </p:sp>
      <p:sp>
        <p:nvSpPr>
          <p:cNvPr id="41" name="TextBox 40"/>
          <p:cNvSpPr txBox="1"/>
          <p:nvPr/>
        </p:nvSpPr>
        <p:spPr>
          <a:xfrm>
            <a:off x="1286060" y="2289937"/>
            <a:ext cx="4411785" cy="523220"/>
          </a:xfrm>
          <a:prstGeom prst="rect">
            <a:avLst/>
          </a:prstGeom>
          <a:noFill/>
        </p:spPr>
        <p:txBody>
          <a:bodyPr wrap="none" rtlCol="0">
            <a:spAutoFit/>
          </a:bodyPr>
          <a:lstStyle/>
          <a:p>
            <a:r>
              <a:rPr lang="is-IS" sz="2800" dirty="0" smtClean="0">
                <a:latin typeface="Fedra Sans Std Bold" panose="020B0803040000020004" pitchFamily="34" charset="0"/>
              </a:rPr>
              <a:t>Við samþykkt umsókna</a:t>
            </a:r>
            <a:endParaRPr lang="is-IS" sz="1400" dirty="0">
              <a:latin typeface="Fedra Sans Std Bold" panose="020B0803040000020004" pitchFamily="34" charset="0"/>
            </a:endParaRPr>
          </a:p>
        </p:txBody>
      </p:sp>
      <p:sp>
        <p:nvSpPr>
          <p:cNvPr id="42" name="TextBox 41"/>
          <p:cNvSpPr txBox="1"/>
          <p:nvPr/>
        </p:nvSpPr>
        <p:spPr>
          <a:xfrm>
            <a:off x="6392056" y="2289937"/>
            <a:ext cx="5389617" cy="523220"/>
          </a:xfrm>
          <a:prstGeom prst="rect">
            <a:avLst/>
          </a:prstGeom>
          <a:noFill/>
        </p:spPr>
        <p:txBody>
          <a:bodyPr wrap="none" rtlCol="0">
            <a:spAutoFit/>
          </a:bodyPr>
          <a:lstStyle/>
          <a:p>
            <a:r>
              <a:rPr lang="is-IS" sz="2800" dirty="0" smtClean="0">
                <a:latin typeface="Fedra Sans Std Bold" panose="020B0803040000020004" pitchFamily="34" charset="0"/>
              </a:rPr>
              <a:t>Endurgreiðsla stofnframlaga</a:t>
            </a:r>
            <a:endParaRPr lang="is-IS" sz="1400" dirty="0">
              <a:latin typeface="Fedra Sans Std Bold" panose="020B0803040000020004" pitchFamily="34" charset="0"/>
            </a:endParaRPr>
          </a:p>
        </p:txBody>
      </p:sp>
      <p:sp>
        <p:nvSpPr>
          <p:cNvPr id="44" name="Rectangle 43"/>
          <p:cNvSpPr/>
          <p:nvPr/>
        </p:nvSpPr>
        <p:spPr>
          <a:xfrm>
            <a:off x="6560573" y="3181039"/>
            <a:ext cx="1312334" cy="659568"/>
          </a:xfrm>
          <a:prstGeom prst="rect">
            <a:avLst/>
          </a:prstGeom>
          <a:solidFill>
            <a:srgbClr val="5DA666"/>
          </a:solidFill>
          <a:ln>
            <a:solidFill>
              <a:srgbClr val="5DA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solidFill>
                  <a:schemeClr val="tx1"/>
                </a:solidFill>
                <a:latin typeface="Fedra Sans Std Bold" panose="020B0803040000020004" pitchFamily="34" charset="0"/>
              </a:rPr>
              <a:t>18%</a:t>
            </a:r>
            <a:endParaRPr lang="is-IS" sz="2000" dirty="0">
              <a:solidFill>
                <a:schemeClr val="tx1"/>
              </a:solidFill>
              <a:latin typeface="Fedra Sans Std Bold" panose="020B0803040000020004" pitchFamily="34" charset="0"/>
            </a:endParaRPr>
          </a:p>
        </p:txBody>
      </p:sp>
      <p:sp>
        <p:nvSpPr>
          <p:cNvPr id="45" name="TextBox 44"/>
          <p:cNvSpPr txBox="1"/>
          <p:nvPr/>
        </p:nvSpPr>
        <p:spPr>
          <a:xfrm>
            <a:off x="8605388" y="3656000"/>
            <a:ext cx="2114681" cy="800219"/>
          </a:xfrm>
          <a:prstGeom prst="rect">
            <a:avLst/>
          </a:prstGeom>
          <a:noFill/>
        </p:spPr>
        <p:txBody>
          <a:bodyPr wrap="none" rtlCol="0">
            <a:spAutoFit/>
          </a:bodyPr>
          <a:lstStyle/>
          <a:p>
            <a:r>
              <a:rPr lang="is-IS" sz="2800" dirty="0" smtClean="0">
                <a:latin typeface="Fedra Sans Std Bold" panose="020B0803040000020004" pitchFamily="34" charset="0"/>
              </a:rPr>
              <a:t>34% </a:t>
            </a:r>
          </a:p>
          <a:p>
            <a:r>
              <a:rPr lang="is-IS" dirty="0" smtClean="0">
                <a:latin typeface="Fedra Sans Std Bold" panose="020B0803040000020004" pitchFamily="34" charset="0"/>
              </a:rPr>
              <a:t>af </a:t>
            </a:r>
            <a:r>
              <a:rPr lang="is-IS" u="sng" dirty="0" smtClean="0">
                <a:latin typeface="Fedra Sans Std Bold" panose="020B0803040000020004" pitchFamily="34" charset="0"/>
              </a:rPr>
              <a:t>fasteignamati</a:t>
            </a:r>
            <a:endParaRPr lang="is-IS" u="sng" dirty="0">
              <a:latin typeface="Fedra Sans Std Bold" panose="020B0803040000020004" pitchFamily="34" charset="0"/>
            </a:endParaRPr>
          </a:p>
        </p:txBody>
      </p:sp>
      <p:sp>
        <p:nvSpPr>
          <p:cNvPr id="46" name="Right Brace 45"/>
          <p:cNvSpPr/>
          <p:nvPr/>
        </p:nvSpPr>
        <p:spPr>
          <a:xfrm>
            <a:off x="7990180" y="3192521"/>
            <a:ext cx="423688" cy="1518072"/>
          </a:xfrm>
          <a:prstGeom prst="rightBrac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solidFill>
                <a:schemeClr val="tx1">
                  <a:lumMod val="75000"/>
                  <a:lumOff val="25000"/>
                </a:schemeClr>
              </a:solidFill>
            </a:endParaRPr>
          </a:p>
        </p:txBody>
      </p:sp>
      <p:sp>
        <p:nvSpPr>
          <p:cNvPr id="47" name="Right Arrow 46"/>
          <p:cNvSpPr/>
          <p:nvPr/>
        </p:nvSpPr>
        <p:spPr>
          <a:xfrm rot="5400000">
            <a:off x="6431025" y="5056630"/>
            <a:ext cx="740860" cy="481765"/>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solidFill>
                <a:schemeClr val="tx1">
                  <a:lumMod val="75000"/>
                  <a:lumOff val="25000"/>
                </a:schemeClr>
              </a:solidFill>
              <a:latin typeface="Fedra Sans Std Bold" panose="020B0803040000020004" pitchFamily="34" charset="0"/>
            </a:endParaRPr>
          </a:p>
        </p:txBody>
      </p:sp>
      <p:sp>
        <p:nvSpPr>
          <p:cNvPr id="48" name="Rectangle 47"/>
          <p:cNvSpPr/>
          <p:nvPr/>
        </p:nvSpPr>
        <p:spPr>
          <a:xfrm>
            <a:off x="5544968" y="5864576"/>
            <a:ext cx="7920163" cy="1175706"/>
          </a:xfrm>
          <a:prstGeom prst="rect">
            <a:avLst/>
          </a:prstGeom>
          <a:ln>
            <a:noFill/>
            <a:prstDash val="dash"/>
          </a:ln>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200" dirty="0" smtClean="0">
                <a:solidFill>
                  <a:schemeClr val="tx1">
                    <a:lumMod val="75000"/>
                    <a:lumOff val="25000"/>
                  </a:schemeClr>
                </a:solidFill>
                <a:latin typeface="Fedra Sans Std Bold" panose="020B0803040000020004" pitchFamily="34" charset="0"/>
                <a:ea typeface="Times New Roman" panose="02020603050405020304" pitchFamily="18" charset="0"/>
              </a:rPr>
              <a:t>Sveitarfélög ákvarða </a:t>
            </a:r>
          </a:p>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200" dirty="0" smtClean="0">
                <a:solidFill>
                  <a:schemeClr val="tx1">
                    <a:lumMod val="75000"/>
                    <a:lumOff val="25000"/>
                  </a:schemeClr>
                </a:solidFill>
                <a:latin typeface="Fedra Sans Std Bold" panose="020B0803040000020004" pitchFamily="34" charset="0"/>
                <a:ea typeface="Times New Roman" panose="02020603050405020304" pitchFamily="18" charset="0"/>
              </a:rPr>
              <a:t>hvort þau  muni krefjast endurgreiðslu</a:t>
            </a:r>
            <a:endParaRPr lang="is-IS" sz="2200" dirty="0">
              <a:solidFill>
                <a:schemeClr val="tx1">
                  <a:lumMod val="75000"/>
                  <a:lumOff val="25000"/>
                </a:schemeClr>
              </a:solidFill>
              <a:latin typeface="Fedra Sans Std Bold" panose="020B0803040000020004" pitchFamily="34" charset="0"/>
              <a:ea typeface="Times New Roman" panose="02020603050405020304" pitchFamily="18" charset="0"/>
            </a:endParaRPr>
          </a:p>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endParaRPr lang="is-IS" sz="2000" dirty="0">
              <a:solidFill>
                <a:schemeClr val="tx1">
                  <a:lumMod val="75000"/>
                  <a:lumOff val="25000"/>
                </a:schemeClr>
              </a:solidFill>
              <a:effectLst/>
              <a:latin typeface="Fedra Sans Std Bold" panose="020B0803040000020004" pitchFamily="34" charset="0"/>
              <a:ea typeface="Times New Roman" panose="02020603050405020304" pitchFamily="18" charset="0"/>
            </a:endParaRPr>
          </a:p>
        </p:txBody>
      </p:sp>
      <p:sp>
        <p:nvSpPr>
          <p:cNvPr id="21" name="Rectangle 20"/>
          <p:cNvSpPr/>
          <p:nvPr/>
        </p:nvSpPr>
        <p:spPr>
          <a:xfrm>
            <a:off x="6564287" y="4169187"/>
            <a:ext cx="1308620" cy="667517"/>
          </a:xfrm>
          <a:prstGeom prst="rect">
            <a:avLst/>
          </a:prstGeom>
          <a:solidFill>
            <a:srgbClr val="5990AE"/>
          </a:solidFill>
          <a:ln>
            <a:solidFill>
              <a:srgbClr val="5990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solidFill>
                  <a:schemeClr val="tx1"/>
                </a:solidFill>
                <a:latin typeface="Fedra Sans Std Bold" panose="020B0803040000020004" pitchFamily="34" charset="0"/>
              </a:rPr>
              <a:t>16%</a:t>
            </a:r>
            <a:endParaRPr lang="is-IS" sz="2000" dirty="0">
              <a:solidFill>
                <a:schemeClr val="tx1"/>
              </a:solidFill>
              <a:latin typeface="Fedra Sans Std Bold" panose="020B0803040000020004" pitchFamily="34" charset="0"/>
            </a:endParaRPr>
          </a:p>
        </p:txBody>
      </p:sp>
    </p:spTree>
    <p:extLst>
      <p:ext uri="{BB962C8B-B14F-4D97-AF65-F5344CB8AC3E}">
        <p14:creationId xmlns:p14="http://schemas.microsoft.com/office/powerpoint/2010/main" val="2165674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2865" y="-1"/>
            <a:ext cx="3674534" cy="6963509"/>
          </a:xfrm>
          <a:prstGeom prst="rect">
            <a:avLst/>
          </a:prstGeom>
          <a:solidFill>
            <a:srgbClr val="DBB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865" y="4867671"/>
            <a:ext cx="4889541" cy="2823128"/>
          </a:xfrm>
          <a:prstGeom prst="rect">
            <a:avLst/>
          </a:prstGeom>
        </p:spPr>
      </p:pic>
      <p:cxnSp>
        <p:nvCxnSpPr>
          <p:cNvPr id="8" name="Straight Connector 7"/>
          <p:cNvCxnSpPr/>
          <p:nvPr/>
        </p:nvCxnSpPr>
        <p:spPr>
          <a:xfrm>
            <a:off x="2477430" y="977900"/>
            <a:ext cx="2895601"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77429" y="1000202"/>
            <a:ext cx="3135719" cy="2759730"/>
          </a:xfrm>
          <a:prstGeom prst="rect">
            <a:avLst/>
          </a:prstGeom>
          <a:noFill/>
        </p:spPr>
        <p:txBody>
          <a:bodyPr wrap="square" rtlCol="0">
            <a:spAutoFit/>
          </a:bodyPr>
          <a:lstStyle/>
          <a:p>
            <a:pPr>
              <a:lnSpc>
                <a:spcPts val="3800"/>
              </a:lnSpc>
              <a:spcAft>
                <a:spcPts val="1800"/>
              </a:spcAft>
            </a:pPr>
            <a:r>
              <a:rPr lang="is-IS" sz="3200" dirty="0" smtClean="0">
                <a:solidFill>
                  <a:schemeClr val="bg1"/>
                </a:solidFill>
                <a:latin typeface="Fedra Sans Std Medium" charset="0"/>
                <a:ea typeface="Fedra Sans Std Medium" charset="0"/>
                <a:cs typeface="Fedra Sans Std Medium" charset="0"/>
              </a:rPr>
              <a:t>Mat á hagkvæmni við úthlutun stofnframlaga</a:t>
            </a:r>
          </a:p>
          <a:p>
            <a:pPr>
              <a:lnSpc>
                <a:spcPts val="3800"/>
              </a:lnSpc>
              <a:spcAft>
                <a:spcPts val="1800"/>
              </a:spcAft>
            </a:pPr>
            <a:endParaRPr lang="is-IS" sz="3200" dirty="0">
              <a:solidFill>
                <a:schemeClr val="bg1"/>
              </a:solidFill>
              <a:latin typeface="Fedra Sans Std Medium" charset="0"/>
              <a:ea typeface="Fedra Sans Std Medium" charset="0"/>
              <a:cs typeface="Fedra Sans Std Medium" charset="0"/>
            </a:endParaRPr>
          </a:p>
        </p:txBody>
      </p:sp>
      <p:sp>
        <p:nvSpPr>
          <p:cNvPr id="6" name="Rectangle 5"/>
          <p:cNvSpPr/>
          <p:nvPr/>
        </p:nvSpPr>
        <p:spPr>
          <a:xfrm>
            <a:off x="6352685" y="2380067"/>
            <a:ext cx="4909154" cy="1988237"/>
          </a:xfrm>
          <a:prstGeom prst="rect">
            <a:avLst/>
          </a:prstGeom>
        </p:spPr>
        <p:txBody>
          <a:bodyPr wrap="square">
            <a:spAutoFit/>
          </a:bodyPr>
          <a:lstStyle/>
          <a:p>
            <a:pPr algn="just">
              <a:lnSpc>
                <a:spcPct val="110000"/>
              </a:lnSpc>
              <a:tabLst>
                <a:tab pos="161290" algn="dec"/>
                <a:tab pos="251460" algn="l"/>
                <a:tab pos="341630" algn="l"/>
                <a:tab pos="431800" algn="l"/>
                <a:tab pos="612140" algn="l"/>
                <a:tab pos="701675" algn="l"/>
                <a:tab pos="881380" algn="l"/>
                <a:tab pos="4355465" algn="l"/>
                <a:tab pos="4967605" algn="r"/>
              </a:tabLst>
            </a:pPr>
            <a:r>
              <a:rPr lang="is-IS" sz="2800" dirty="0" smtClean="0">
                <a:solidFill>
                  <a:schemeClr val="tx1">
                    <a:lumMod val="75000"/>
                    <a:lumOff val="25000"/>
                  </a:schemeClr>
                </a:solidFill>
                <a:latin typeface="Fedra Serif B Std Book" panose="02030505050000020004" pitchFamily="18" charset="0"/>
                <a:ea typeface="Fedra Serif B Std Book" panose="02030505050000020004" pitchFamily="18" charset="0"/>
              </a:rPr>
              <a:t>Hvernig  getum við byggt sem flestar íbúðir fyrir það fjármagn sem ríkið leggur  til stofnframlaga?</a:t>
            </a:r>
            <a:endParaRPr lang="is-IS" sz="2800" dirty="0">
              <a:solidFill>
                <a:schemeClr val="tx1">
                  <a:lumMod val="75000"/>
                  <a:lumOff val="25000"/>
                </a:schemeClr>
              </a:solidFill>
              <a:latin typeface="Fedra Serif B Std Book" panose="02030505050000020004" pitchFamily="18" charset="0"/>
              <a:ea typeface="Fedra Serif B Std Book" panose="02030505050000020004" pitchFamily="18" charset="0"/>
            </a:endParaRPr>
          </a:p>
        </p:txBody>
      </p:sp>
    </p:spTree>
    <p:extLst>
      <p:ext uri="{BB962C8B-B14F-4D97-AF65-F5344CB8AC3E}">
        <p14:creationId xmlns:p14="http://schemas.microsoft.com/office/powerpoint/2010/main" val="2974209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Mat á hagkvæmni</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10" name="Flowchart: Off-page Connector 9"/>
          <p:cNvSpPr/>
          <p:nvPr/>
        </p:nvSpPr>
        <p:spPr>
          <a:xfrm rot="10800000">
            <a:off x="1120455" y="2384425"/>
            <a:ext cx="3103809" cy="3889375"/>
          </a:xfrm>
          <a:prstGeom prst="flowChartOffpageConnector">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solidFill>
                <a:schemeClr val="bg1"/>
              </a:solidFill>
              <a:latin typeface="Fedra Sans Std Bold" panose="020B0803040000020004" pitchFamily="34" charset="0"/>
            </a:endParaRPr>
          </a:p>
        </p:txBody>
      </p:sp>
      <p:sp>
        <p:nvSpPr>
          <p:cNvPr id="12" name="Rectangle 11"/>
          <p:cNvSpPr/>
          <p:nvPr/>
        </p:nvSpPr>
        <p:spPr>
          <a:xfrm>
            <a:off x="2021673" y="4576576"/>
            <a:ext cx="4713318" cy="701731"/>
          </a:xfrm>
          <a:prstGeom prst="rect">
            <a:avLst/>
          </a:prstGeom>
          <a:ln>
            <a:noFill/>
            <a:prstDash val="dash"/>
          </a:ln>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endParaRPr lang="is-IS" sz="1200" dirty="0">
              <a:solidFill>
                <a:schemeClr val="tx1">
                  <a:lumMod val="75000"/>
                  <a:lumOff val="25000"/>
                </a:schemeClr>
              </a:solidFill>
              <a:latin typeface="Fedra Sans Std Bold" panose="020B0803040000020004" pitchFamily="34" charset="0"/>
              <a:ea typeface="Times New Roman" panose="02020603050405020304" pitchFamily="18" charset="0"/>
            </a:endParaRPr>
          </a:p>
          <a:p>
            <a:pPr algn="just">
              <a:lnSpc>
                <a:spcPct val="110000"/>
              </a:lnSpc>
              <a:tabLst>
                <a:tab pos="161290" algn="dec"/>
                <a:tab pos="251460" algn="l"/>
                <a:tab pos="341630" algn="l"/>
                <a:tab pos="431800" algn="l"/>
                <a:tab pos="612140" algn="l"/>
                <a:tab pos="701675" algn="l"/>
                <a:tab pos="881380" algn="l"/>
                <a:tab pos="4355465" algn="l"/>
                <a:tab pos="4967605" algn="r"/>
              </a:tabLst>
            </a:pPr>
            <a:endParaRPr lang="is-IS" sz="1200" dirty="0">
              <a:solidFill>
                <a:schemeClr val="tx1">
                  <a:lumMod val="75000"/>
                  <a:lumOff val="25000"/>
                </a:schemeClr>
              </a:solidFill>
              <a:latin typeface="Fedra Sans Std Bold" panose="020B0803040000020004" pitchFamily="34" charset="0"/>
              <a:ea typeface="Times New Roman" panose="02020603050405020304" pitchFamily="18" charset="0"/>
            </a:endParaRPr>
          </a:p>
          <a:p>
            <a:pPr algn="just">
              <a:lnSpc>
                <a:spcPct val="110000"/>
              </a:lnSpc>
              <a:tabLst>
                <a:tab pos="161290" algn="dec"/>
                <a:tab pos="251460" algn="l"/>
                <a:tab pos="341630" algn="l"/>
                <a:tab pos="431800" algn="l"/>
                <a:tab pos="612140" algn="l"/>
                <a:tab pos="701675" algn="l"/>
                <a:tab pos="881380" algn="l"/>
                <a:tab pos="4355465" algn="l"/>
                <a:tab pos="4967605" algn="r"/>
              </a:tabLst>
            </a:pPr>
            <a:endParaRPr lang="is-IS" sz="1200" dirty="0" smtClean="0">
              <a:solidFill>
                <a:schemeClr val="tx1">
                  <a:lumMod val="75000"/>
                  <a:lumOff val="25000"/>
                </a:schemeClr>
              </a:solidFill>
              <a:latin typeface="Fedra Sans Std Bold" panose="020B0803040000020004" pitchFamily="34" charset="0"/>
              <a:ea typeface="Times New Roman" panose="02020603050405020304" pitchFamily="18" charset="0"/>
            </a:endParaRPr>
          </a:p>
        </p:txBody>
      </p:sp>
      <p:sp>
        <p:nvSpPr>
          <p:cNvPr id="14" name="Rectangle 13"/>
          <p:cNvSpPr/>
          <p:nvPr/>
        </p:nvSpPr>
        <p:spPr>
          <a:xfrm>
            <a:off x="1294322" y="3483968"/>
            <a:ext cx="2929944" cy="2185214"/>
          </a:xfrm>
          <a:prstGeom prst="rect">
            <a:avLst/>
          </a:prstGeom>
        </p:spPr>
        <p:txBody>
          <a:bodyPr wrap="square">
            <a:spAutoFit/>
          </a:bodyPr>
          <a:lstStyle/>
          <a:p>
            <a:r>
              <a:rPr lang="is-IS" sz="2000" dirty="0" smtClean="0">
                <a:solidFill>
                  <a:schemeClr val="tx1">
                    <a:lumMod val="75000"/>
                    <a:lumOff val="25000"/>
                  </a:schemeClr>
                </a:solidFill>
                <a:latin typeface="Fedra Sans Std Bold" panose="020B0803040000020004" pitchFamily="34" charset="0"/>
                <a:ea typeface="Times New Roman" panose="02020603050405020304" pitchFamily="18" charset="0"/>
              </a:rPr>
              <a:t>Eins hagkvæmar og aðstæður leyfa í því skyni að unnt verði að leigja þær á </a:t>
            </a:r>
          </a:p>
          <a:p>
            <a:r>
              <a:rPr lang="is-IS" sz="2800" dirty="0" smtClean="0">
                <a:solidFill>
                  <a:schemeClr val="tx1">
                    <a:lumMod val="75000"/>
                    <a:lumOff val="25000"/>
                  </a:schemeClr>
                </a:solidFill>
                <a:latin typeface="Fedra Sans Std Bold" panose="020B0803040000020004" pitchFamily="34" charset="0"/>
                <a:ea typeface="Times New Roman" panose="02020603050405020304" pitchFamily="18" charset="0"/>
              </a:rPr>
              <a:t>viðráðanlegum kjörum</a:t>
            </a:r>
            <a:endParaRPr lang="is-IS" sz="8000" dirty="0"/>
          </a:p>
        </p:txBody>
      </p:sp>
      <p:sp>
        <p:nvSpPr>
          <p:cNvPr id="16" name="Rectangle 15"/>
          <p:cNvSpPr/>
          <p:nvPr/>
        </p:nvSpPr>
        <p:spPr>
          <a:xfrm>
            <a:off x="4951617" y="2508540"/>
            <a:ext cx="7361375" cy="3860737"/>
          </a:xfrm>
          <a:prstGeom prst="rect">
            <a:avLst/>
          </a:prstGeom>
        </p:spPr>
        <p:txBody>
          <a:bodyPr wrap="square">
            <a:spAutoFit/>
          </a:bodyPr>
          <a:lstStyle/>
          <a:p>
            <a:pPr lvl="0" algn="just">
              <a:lnSpc>
                <a:spcPct val="110000"/>
              </a:lnSpc>
              <a:spcAft>
                <a:spcPts val="60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Stærð</a:t>
            </a:r>
          </a:p>
          <a:p>
            <a:pPr lvl="0" algn="just">
              <a:lnSpc>
                <a:spcPct val="110000"/>
              </a:lnSpc>
              <a:spcAft>
                <a:spcPts val="60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Lóðir og lóðarverð</a:t>
            </a:r>
          </a:p>
          <a:p>
            <a:pPr lvl="0" algn="just">
              <a:lnSpc>
                <a:spcPct val="110000"/>
              </a:lnSpc>
              <a:spcAft>
                <a:spcPts val="60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Hámarksbyggingarkostnaður</a:t>
            </a:r>
          </a:p>
          <a:p>
            <a:pPr lvl="0" algn="just">
              <a:lnSpc>
                <a:spcPct val="110000"/>
              </a:lnSpc>
              <a:spcAft>
                <a:spcPts val="60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Bílakjallarar</a:t>
            </a:r>
          </a:p>
          <a:p>
            <a:pPr lvl="0" algn="just">
              <a:lnSpc>
                <a:spcPct val="110000"/>
              </a:lnSpc>
              <a:spcAft>
                <a:spcPts val="60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Hönnun og innra skipulag</a:t>
            </a:r>
          </a:p>
          <a:p>
            <a:pPr lvl="0" algn="just">
              <a:lnSpc>
                <a:spcPct val="110000"/>
              </a:lnSpc>
              <a:spcAft>
                <a:spcPts val="60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Skapandi og hugvitsamlegar lausnir</a:t>
            </a:r>
          </a:p>
          <a:p>
            <a:pPr lvl="0" algn="just">
              <a:lnSpc>
                <a:spcPct val="110000"/>
              </a:lnSpc>
              <a:spcAft>
                <a:spcPts val="60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Hagkvæmar aðferðir</a:t>
            </a:r>
          </a:p>
          <a:p>
            <a:pPr lvl="0" algn="just">
              <a:lnSpc>
                <a:spcPct val="110000"/>
              </a:lnSpc>
              <a:spcAft>
                <a:spcPts val="60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Byggingartími</a:t>
            </a:r>
            <a:endParaRPr lang="is-IS" sz="3000" dirty="0">
              <a:solidFill>
                <a:schemeClr val="tx1">
                  <a:lumMod val="75000"/>
                  <a:lumOff val="25000"/>
                </a:schemeClr>
              </a:solidFill>
              <a:latin typeface="Fedra Sans Std Bold" panose="020B0803040000020004" pitchFamily="34" charset="0"/>
              <a:ea typeface="Times New Roman" panose="02020603050405020304" pitchFamily="18" charset="0"/>
            </a:endParaRPr>
          </a:p>
        </p:txBody>
      </p:sp>
    </p:spTree>
    <p:extLst>
      <p:ext uri="{BB962C8B-B14F-4D97-AF65-F5344CB8AC3E}">
        <p14:creationId xmlns:p14="http://schemas.microsoft.com/office/powerpoint/2010/main" val="4266719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Íbúðir - stærð</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5"/>
          <a:stretch>
            <a:fillRect/>
          </a:stretch>
        </p:blipFill>
        <p:spPr>
          <a:xfrm>
            <a:off x="1016000" y="1837639"/>
            <a:ext cx="9800683" cy="3202522"/>
          </a:xfrm>
          <a:prstGeom prst="rect">
            <a:avLst/>
          </a:prstGeom>
        </p:spPr>
      </p:pic>
      <p:sp>
        <p:nvSpPr>
          <p:cNvPr id="10" name="Rectangle 9"/>
          <p:cNvSpPr/>
          <p:nvPr/>
        </p:nvSpPr>
        <p:spPr>
          <a:xfrm>
            <a:off x="1055688" y="5260606"/>
            <a:ext cx="9997969" cy="1184940"/>
          </a:xfrm>
          <a:prstGeom prst="rect">
            <a:avLst/>
          </a:prstGeom>
        </p:spPr>
        <p:txBody>
          <a:bodyPr wrap="square">
            <a:spAutoFit/>
          </a:bodyPr>
          <a:lstStyle/>
          <a:p>
            <a:pPr lvl="0" algn="just">
              <a:lnSpc>
                <a:spcPct val="110000"/>
              </a:lnSpc>
              <a:spcAft>
                <a:spcPts val="600"/>
              </a:spcAft>
              <a:tabLst>
                <a:tab pos="161290" algn="dec"/>
                <a:tab pos="251460" algn="l"/>
                <a:tab pos="341630" algn="l"/>
                <a:tab pos="431800" algn="l"/>
                <a:tab pos="612140" algn="l"/>
                <a:tab pos="701675" algn="l"/>
                <a:tab pos="881380" algn="l"/>
                <a:tab pos="4355465" algn="l"/>
                <a:tab pos="4967605" algn="r"/>
              </a:tabLst>
            </a:pPr>
            <a:r>
              <a:rPr lang="is-IS" sz="2000" dirty="0" smtClean="0">
                <a:solidFill>
                  <a:schemeClr val="tx1">
                    <a:lumMod val="75000"/>
                    <a:lumOff val="25000"/>
                  </a:schemeClr>
                </a:solidFill>
                <a:latin typeface="Fedra Sans Std Bold" panose="020B0803040000020004" pitchFamily="34" charset="0"/>
                <a:ea typeface="Times New Roman" panose="02020603050405020304" pitchFamily="18" charset="0"/>
              </a:rPr>
              <a:t>Birtir m</a:t>
            </a:r>
            <a:r>
              <a:rPr lang="is-IS" sz="2000" baseline="30000" dirty="0" smtClean="0">
                <a:solidFill>
                  <a:schemeClr val="tx1">
                    <a:lumMod val="75000"/>
                    <a:lumOff val="25000"/>
                  </a:schemeClr>
                </a:solidFill>
                <a:latin typeface="Fedra Sans Std Bold" panose="020B0803040000020004" pitchFamily="34" charset="0"/>
                <a:ea typeface="Times New Roman" panose="02020603050405020304" pitchFamily="18" charset="0"/>
              </a:rPr>
              <a:t>2</a:t>
            </a:r>
          </a:p>
          <a:p>
            <a:pPr lvl="0" algn="just">
              <a:lnSpc>
                <a:spcPct val="110000"/>
              </a:lnSpc>
              <a:spcAft>
                <a:spcPts val="600"/>
              </a:spcAft>
              <a:tabLst>
                <a:tab pos="161290" algn="dec"/>
                <a:tab pos="251460" algn="l"/>
                <a:tab pos="341630" algn="l"/>
                <a:tab pos="431800" algn="l"/>
                <a:tab pos="612140" algn="l"/>
                <a:tab pos="701675" algn="l"/>
                <a:tab pos="881380" algn="l"/>
                <a:tab pos="4355465" algn="l"/>
                <a:tab pos="4967605" algn="r"/>
              </a:tabLst>
            </a:pPr>
            <a:r>
              <a:rPr lang="is-IS" sz="2000" dirty="0">
                <a:solidFill>
                  <a:schemeClr val="tx1">
                    <a:lumMod val="75000"/>
                    <a:lumOff val="25000"/>
                  </a:schemeClr>
                </a:solidFill>
                <a:latin typeface="Fedra Sans Std Bold" panose="020B0803040000020004" pitchFamily="34" charset="0"/>
                <a:ea typeface="Times New Roman" panose="02020603050405020304" pitchFamily="18" charset="0"/>
              </a:rPr>
              <a:t>Hlutfall birta og byggðra fermetra sé sem </a:t>
            </a:r>
            <a:r>
              <a:rPr lang="is-IS" sz="2000" dirty="0" smtClean="0">
                <a:solidFill>
                  <a:schemeClr val="tx1">
                    <a:lumMod val="75000"/>
                    <a:lumOff val="25000"/>
                  </a:schemeClr>
                </a:solidFill>
                <a:latin typeface="Fedra Sans Std Bold" panose="020B0803040000020004" pitchFamily="34" charset="0"/>
                <a:ea typeface="Times New Roman" panose="02020603050405020304" pitchFamily="18" charset="0"/>
              </a:rPr>
              <a:t>lægst, </a:t>
            </a:r>
            <a:r>
              <a:rPr lang="is-IS" sz="2000" dirty="0">
                <a:solidFill>
                  <a:schemeClr val="tx1">
                    <a:lumMod val="75000"/>
                    <a:lumOff val="25000"/>
                  </a:schemeClr>
                </a:solidFill>
                <a:latin typeface="Fedra Sans Std Bold" panose="020B0803040000020004" pitchFamily="34" charset="0"/>
                <a:ea typeface="Times New Roman" panose="02020603050405020304" pitchFamily="18" charset="0"/>
              </a:rPr>
              <a:t>þ.e. að sem fæstir fermetrar séu til viðbótar með göngum og sameiginlegum rýmum</a:t>
            </a:r>
          </a:p>
        </p:txBody>
      </p:sp>
    </p:spTree>
    <p:extLst>
      <p:ext uri="{BB962C8B-B14F-4D97-AF65-F5344CB8AC3E}">
        <p14:creationId xmlns:p14="http://schemas.microsoft.com/office/powerpoint/2010/main" val="513747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Lóðir og lóðaverð</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7" name="Content Placeholder 2"/>
          <p:cNvSpPr txBox="1">
            <a:spLocks noGrp="1"/>
          </p:cNvSpPr>
          <p:nvPr>
            <p:ph idx="1"/>
          </p:nvPr>
        </p:nvSpPr>
        <p:spPr>
          <a:xfrm>
            <a:off x="1016000" y="1825625"/>
            <a:ext cx="5513137" cy="4143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600"/>
              </a:spcAft>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Framboð af lóðum sem uppfylla kröfurnar</a:t>
            </a:r>
          </a:p>
          <a:p>
            <a:pPr>
              <a:lnSpc>
                <a:spcPct val="120000"/>
              </a:lnSpc>
              <a:spcAft>
                <a:spcPts val="600"/>
              </a:spcAft>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Hvatar til að byggja litlar íbúðir</a:t>
            </a:r>
          </a:p>
          <a:p>
            <a:pPr>
              <a:lnSpc>
                <a:spcPct val="120000"/>
              </a:lnSpc>
              <a:spcAft>
                <a:spcPts val="600"/>
              </a:spcAft>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Lóðargjöld þurfa að styðja hagkvæmni verkefnanna</a:t>
            </a:r>
          </a:p>
          <a:p>
            <a:pPr>
              <a:lnSpc>
                <a:spcPct val="120000"/>
              </a:lnSpc>
              <a:spcAft>
                <a:spcPts val="600"/>
              </a:spcAft>
              <a:buSzPct val="80000"/>
            </a:pPr>
            <a:endParaRPr lang="is-IS" dirty="0">
              <a:latin typeface="Fedra Serif B Std Book" charset="0"/>
              <a:ea typeface="Fedra Serif B Std Book" charset="0"/>
              <a:cs typeface="Fedra Serif B Std Book" charset="0"/>
            </a:endParaRPr>
          </a:p>
        </p:txBody>
      </p:sp>
      <p:pic>
        <p:nvPicPr>
          <p:cNvPr id="4" name="Picture 3"/>
          <p:cNvPicPr>
            <a:picLocks noChangeAspect="1"/>
          </p:cNvPicPr>
          <p:nvPr/>
        </p:nvPicPr>
        <p:blipFill>
          <a:blip r:embed="rId5"/>
          <a:stretch>
            <a:fillRect/>
          </a:stretch>
        </p:blipFill>
        <p:spPr>
          <a:xfrm>
            <a:off x="5960791" y="1825625"/>
            <a:ext cx="4933950" cy="4162425"/>
          </a:xfrm>
          <a:prstGeom prst="rect">
            <a:avLst/>
          </a:prstGeom>
        </p:spPr>
      </p:pic>
    </p:spTree>
    <p:extLst>
      <p:ext uri="{BB962C8B-B14F-4D97-AF65-F5344CB8AC3E}">
        <p14:creationId xmlns:p14="http://schemas.microsoft.com/office/powerpoint/2010/main" val="3823376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Bílakjallarar</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7" name="Content Placeholder 2"/>
          <p:cNvSpPr txBox="1">
            <a:spLocks noGrp="1"/>
          </p:cNvSpPr>
          <p:nvPr>
            <p:ph idx="1"/>
          </p:nvPr>
        </p:nvSpPr>
        <p:spPr>
          <a:xfrm>
            <a:off x="1015999" y="2064327"/>
            <a:ext cx="9892407" cy="45682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Ekki undanskildir í lagasetningunni</a:t>
            </a:r>
          </a:p>
          <a:p>
            <a:pPr>
              <a:lnSpc>
                <a:spcPct val="120000"/>
              </a:lnSpc>
              <a:spcBef>
                <a:spcPts val="0"/>
              </a:spcBef>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Bílakjallarar geta aukið kostnað við verkefni um </a:t>
            </a:r>
          </a:p>
          <a:p>
            <a:pPr lvl="1">
              <a:lnSpc>
                <a:spcPct val="120000"/>
              </a:lnSpc>
              <a:spcBef>
                <a:spcPts val="0"/>
              </a:spcBef>
              <a:buSzPct val="80000"/>
            </a:pPr>
            <a:r>
              <a:rPr lang="is-IS" sz="2200" dirty="0" smtClean="0">
                <a:solidFill>
                  <a:schemeClr val="tx1">
                    <a:lumMod val="75000"/>
                    <a:lumOff val="25000"/>
                  </a:schemeClr>
                </a:solidFill>
                <a:latin typeface="Fedra Serif B Std Book" charset="0"/>
                <a:ea typeface="Fedra Serif B Std Book" charset="0"/>
                <a:cs typeface="Fedra Serif B Std Book" charset="0"/>
              </a:rPr>
              <a:t>2-4 milljónir ef farin er ein hæð niður</a:t>
            </a:r>
          </a:p>
          <a:p>
            <a:pPr lvl="1">
              <a:lnSpc>
                <a:spcPct val="120000"/>
              </a:lnSpc>
              <a:spcBef>
                <a:spcPts val="0"/>
              </a:spcBef>
              <a:buSzPct val="80000"/>
            </a:pPr>
            <a:r>
              <a:rPr lang="is-IS" sz="2200" dirty="0" smtClean="0">
                <a:solidFill>
                  <a:schemeClr val="tx1">
                    <a:lumMod val="75000"/>
                    <a:lumOff val="25000"/>
                  </a:schemeClr>
                </a:solidFill>
                <a:latin typeface="Fedra Serif B Std Book" charset="0"/>
                <a:ea typeface="Fedra Serif B Std Book" charset="0"/>
                <a:cs typeface="Fedra Serif B Std Book" charset="0"/>
              </a:rPr>
              <a:t>4-6 ef farnar eru tvær hæðir niður</a:t>
            </a:r>
          </a:p>
          <a:p>
            <a:pPr>
              <a:lnSpc>
                <a:spcPct val="120000"/>
              </a:lnSpc>
              <a:spcBef>
                <a:spcPts val="0"/>
              </a:spcBef>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Hagkvæmur bílakjallari</a:t>
            </a:r>
          </a:p>
          <a:p>
            <a:pPr>
              <a:lnSpc>
                <a:spcPct val="120000"/>
              </a:lnSpc>
              <a:spcBef>
                <a:spcPts val="0"/>
              </a:spcBef>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Bílastæðahús</a:t>
            </a:r>
          </a:p>
        </p:txBody>
      </p:sp>
      <p:pic>
        <p:nvPicPr>
          <p:cNvPr id="3" name="Picture 2"/>
          <p:cNvPicPr>
            <a:picLocks noChangeAspect="1"/>
          </p:cNvPicPr>
          <p:nvPr/>
        </p:nvPicPr>
        <p:blipFill>
          <a:blip r:embed="rId5"/>
          <a:stretch>
            <a:fillRect/>
          </a:stretch>
        </p:blipFill>
        <p:spPr>
          <a:xfrm>
            <a:off x="0" y="4355848"/>
            <a:ext cx="4295775" cy="2409825"/>
          </a:xfrm>
          <a:prstGeom prst="rect">
            <a:avLst/>
          </a:prstGeom>
        </p:spPr>
      </p:pic>
      <p:pic>
        <p:nvPicPr>
          <p:cNvPr id="5" name="Picture 4"/>
          <p:cNvPicPr>
            <a:picLocks noChangeAspect="1"/>
          </p:cNvPicPr>
          <p:nvPr/>
        </p:nvPicPr>
        <p:blipFill>
          <a:blip r:embed="rId6"/>
          <a:stretch>
            <a:fillRect/>
          </a:stretch>
        </p:blipFill>
        <p:spPr>
          <a:xfrm>
            <a:off x="7496901" y="1136240"/>
            <a:ext cx="4248150" cy="1362075"/>
          </a:xfrm>
          <a:prstGeom prst="rect">
            <a:avLst/>
          </a:prstGeom>
        </p:spPr>
      </p:pic>
      <p:pic>
        <p:nvPicPr>
          <p:cNvPr id="12" name="Picture 11"/>
          <p:cNvPicPr>
            <a:picLocks noChangeAspect="1"/>
          </p:cNvPicPr>
          <p:nvPr/>
        </p:nvPicPr>
        <p:blipFill>
          <a:blip r:embed="rId7"/>
          <a:stretch>
            <a:fillRect/>
          </a:stretch>
        </p:blipFill>
        <p:spPr>
          <a:xfrm>
            <a:off x="4295775" y="4372264"/>
            <a:ext cx="5049737" cy="2389247"/>
          </a:xfrm>
          <a:prstGeom prst="rect">
            <a:avLst/>
          </a:prstGeom>
        </p:spPr>
      </p:pic>
      <p:pic>
        <p:nvPicPr>
          <p:cNvPr id="2" name="Picture 1"/>
          <p:cNvPicPr>
            <a:picLocks noChangeAspect="1"/>
          </p:cNvPicPr>
          <p:nvPr/>
        </p:nvPicPr>
        <p:blipFill>
          <a:blip r:embed="rId8"/>
          <a:stretch>
            <a:fillRect/>
          </a:stretch>
        </p:blipFill>
        <p:spPr>
          <a:xfrm>
            <a:off x="8833806" y="4372264"/>
            <a:ext cx="3358194" cy="2393409"/>
          </a:xfrm>
          <a:prstGeom prst="rect">
            <a:avLst/>
          </a:prstGeom>
        </p:spPr>
      </p:pic>
    </p:spTree>
    <p:extLst>
      <p:ext uri="{BB962C8B-B14F-4D97-AF65-F5344CB8AC3E}">
        <p14:creationId xmlns:p14="http://schemas.microsoft.com/office/powerpoint/2010/main" val="81824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Hámarksbyggingarkostnaður</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10" name="Rectangle 9"/>
          <p:cNvSpPr/>
          <p:nvPr/>
        </p:nvSpPr>
        <p:spPr>
          <a:xfrm>
            <a:off x="816386" y="2718342"/>
            <a:ext cx="3113527" cy="3748719"/>
          </a:xfrm>
          <a:prstGeom prst="rect">
            <a:avLst/>
          </a:prstGeom>
          <a:ln>
            <a:noFill/>
            <a:prstDash val="dash"/>
          </a:ln>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Stofnvirði íbúðar</a:t>
            </a:r>
          </a:p>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er kostnaðarverð</a:t>
            </a:r>
          </a:p>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hennar</a:t>
            </a:r>
          </a:p>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endParaRPr lang="is-IS" sz="2400" dirty="0">
              <a:solidFill>
                <a:schemeClr val="tx1">
                  <a:lumMod val="75000"/>
                  <a:lumOff val="25000"/>
                </a:schemeClr>
              </a:solidFill>
              <a:latin typeface="Fedra Sans Std Bold" panose="020B0803040000020004" pitchFamily="34" charset="0"/>
              <a:ea typeface="Times New Roman" panose="02020603050405020304" pitchFamily="18" charset="0"/>
            </a:endParaRPr>
          </a:p>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Stofnframlög reiknast af</a:t>
            </a:r>
          </a:p>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stofnvirði íbúðanna</a:t>
            </a:r>
          </a:p>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endParaRPr lang="is-IS" sz="2400" dirty="0">
              <a:solidFill>
                <a:schemeClr val="tx1">
                  <a:lumMod val="75000"/>
                  <a:lumOff val="25000"/>
                </a:schemeClr>
              </a:solidFill>
              <a:effectLst/>
              <a:latin typeface="Fedra Sans Std Bold" panose="020B0803040000020004" pitchFamily="34" charset="0"/>
              <a:ea typeface="Times New Roman" panose="02020603050405020304" pitchFamily="18" charset="0"/>
            </a:endParaRPr>
          </a:p>
        </p:txBody>
      </p:sp>
      <p:sp>
        <p:nvSpPr>
          <p:cNvPr id="16" name="Flowchart: Off-page Connector 15"/>
          <p:cNvSpPr/>
          <p:nvPr/>
        </p:nvSpPr>
        <p:spPr>
          <a:xfrm rot="10800000">
            <a:off x="4617626" y="2210697"/>
            <a:ext cx="3103809" cy="3530735"/>
          </a:xfrm>
          <a:prstGeom prst="flowChartOffpageConnector">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solidFill>
                <a:schemeClr val="bg1"/>
              </a:solidFill>
              <a:latin typeface="Fedra Sans Std Bold" panose="020B0803040000020004" pitchFamily="34" charset="0"/>
            </a:endParaRPr>
          </a:p>
        </p:txBody>
      </p:sp>
      <p:sp>
        <p:nvSpPr>
          <p:cNvPr id="17" name="Rectangle 16"/>
          <p:cNvSpPr/>
          <p:nvPr/>
        </p:nvSpPr>
        <p:spPr>
          <a:xfrm>
            <a:off x="4783044" y="3165262"/>
            <a:ext cx="2772971" cy="1261884"/>
          </a:xfrm>
          <a:prstGeom prst="rect">
            <a:avLst/>
          </a:prstGeom>
        </p:spPr>
        <p:txBody>
          <a:bodyPr wrap="square">
            <a:spAutoFit/>
          </a:bodyPr>
          <a:lstStyle/>
          <a:p>
            <a:endParaRPr lang="is-IS" sz="2000" dirty="0" smtClean="0">
              <a:solidFill>
                <a:schemeClr val="tx1">
                  <a:lumMod val="75000"/>
                  <a:lumOff val="25000"/>
                </a:schemeClr>
              </a:solidFill>
              <a:latin typeface="Fedra Sans Std Bold" panose="020B0803040000020004" pitchFamily="34" charset="0"/>
            </a:endParaRPr>
          </a:p>
          <a:p>
            <a:r>
              <a:rPr lang="is-IS" sz="2800" dirty="0" smtClean="0">
                <a:solidFill>
                  <a:schemeClr val="tx1">
                    <a:lumMod val="75000"/>
                    <a:lumOff val="25000"/>
                  </a:schemeClr>
                </a:solidFill>
                <a:latin typeface="Fedra Sans Std Bold" panose="020B0803040000020004" pitchFamily="34" charset="0"/>
              </a:rPr>
              <a:t>5 milljónir +</a:t>
            </a:r>
          </a:p>
          <a:p>
            <a:r>
              <a:rPr lang="is-IS" sz="2800" dirty="0" smtClean="0">
                <a:solidFill>
                  <a:schemeClr val="tx1">
                    <a:lumMod val="75000"/>
                    <a:lumOff val="25000"/>
                  </a:schemeClr>
                </a:solidFill>
                <a:latin typeface="Fedra Sans Std Bold" panose="020B0803040000020004" pitchFamily="34" charset="0"/>
              </a:rPr>
              <a:t>220 þús. pr. m</a:t>
            </a:r>
            <a:r>
              <a:rPr lang="is-IS" sz="2800" baseline="30000" dirty="0" smtClean="0">
                <a:solidFill>
                  <a:schemeClr val="tx1">
                    <a:lumMod val="75000"/>
                    <a:lumOff val="25000"/>
                  </a:schemeClr>
                </a:solidFill>
                <a:latin typeface="Fedra Sans Std Bold" panose="020B0803040000020004" pitchFamily="34" charset="0"/>
              </a:rPr>
              <a:t>2</a:t>
            </a:r>
            <a:endParaRPr lang="is-IS" sz="2800" baseline="30000" dirty="0"/>
          </a:p>
        </p:txBody>
      </p:sp>
      <p:sp>
        <p:nvSpPr>
          <p:cNvPr id="18" name="Rectangle 17"/>
          <p:cNvSpPr/>
          <p:nvPr/>
        </p:nvSpPr>
        <p:spPr>
          <a:xfrm>
            <a:off x="8350500" y="2912886"/>
            <a:ext cx="4651684" cy="2123658"/>
          </a:xfrm>
          <a:prstGeom prst="rect">
            <a:avLst/>
          </a:prstGeom>
          <a:ln>
            <a:noFill/>
            <a:prstDash val="dash"/>
          </a:ln>
        </p:spPr>
        <p:txBody>
          <a:bodyPr wrap="square">
            <a:spAutoFit/>
          </a:bodyPr>
          <a:lstStyle/>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Hámarksbyggingar-kostnaður</a:t>
            </a:r>
          </a:p>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endParaRPr lang="is-IS" sz="2400" dirty="0">
              <a:solidFill>
                <a:schemeClr val="tx1">
                  <a:lumMod val="75000"/>
                  <a:lumOff val="25000"/>
                </a:schemeClr>
              </a:solidFill>
              <a:latin typeface="Fedra Sans Std Bold" panose="020B0803040000020004" pitchFamily="34" charset="0"/>
              <a:ea typeface="Times New Roman" panose="02020603050405020304" pitchFamily="18" charset="0"/>
            </a:endParaRPr>
          </a:p>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r>
              <a:rPr lang="is-IS" sz="2400" dirty="0" smtClean="0">
                <a:solidFill>
                  <a:schemeClr val="tx1">
                    <a:lumMod val="75000"/>
                    <a:lumOff val="25000"/>
                  </a:schemeClr>
                </a:solidFill>
                <a:latin typeface="Fedra Sans Std Bold" panose="020B0803040000020004" pitchFamily="34" charset="0"/>
                <a:ea typeface="Times New Roman" panose="02020603050405020304" pitchFamily="18" charset="0"/>
              </a:rPr>
              <a:t>Miðast við byggða m</a:t>
            </a:r>
            <a:r>
              <a:rPr lang="is-IS" sz="2400" baseline="30000" dirty="0" smtClean="0">
                <a:solidFill>
                  <a:schemeClr val="tx1">
                    <a:lumMod val="75000"/>
                    <a:lumOff val="25000"/>
                  </a:schemeClr>
                </a:solidFill>
                <a:latin typeface="Fedra Sans Std Bold" panose="020B0803040000020004" pitchFamily="34" charset="0"/>
                <a:ea typeface="Times New Roman" panose="02020603050405020304" pitchFamily="18" charset="0"/>
              </a:rPr>
              <a:t>2</a:t>
            </a:r>
          </a:p>
          <a:p>
            <a:pPr lvl="0" algn="just">
              <a:lnSpc>
                <a:spcPct val="110000"/>
              </a:lnSpc>
              <a:spcAft>
                <a:spcPts val="0"/>
              </a:spcAft>
              <a:tabLst>
                <a:tab pos="161290" algn="dec"/>
                <a:tab pos="251460" algn="l"/>
                <a:tab pos="341630" algn="l"/>
                <a:tab pos="431800" algn="l"/>
                <a:tab pos="612140" algn="l"/>
                <a:tab pos="701675" algn="l"/>
                <a:tab pos="881380" algn="l"/>
                <a:tab pos="4355465" algn="l"/>
                <a:tab pos="4967605" algn="r"/>
              </a:tabLst>
            </a:pPr>
            <a:endParaRPr lang="is-IS" sz="2400" dirty="0">
              <a:solidFill>
                <a:schemeClr val="tx1">
                  <a:lumMod val="75000"/>
                  <a:lumOff val="25000"/>
                </a:schemeClr>
              </a:solidFill>
              <a:effectLst/>
              <a:latin typeface="Fedra Sans Std Bold" panose="020B0803040000020004" pitchFamily="34" charset="0"/>
              <a:ea typeface="Times New Roman" panose="02020603050405020304" pitchFamily="18" charset="0"/>
            </a:endParaRPr>
          </a:p>
        </p:txBody>
      </p:sp>
      <p:sp>
        <p:nvSpPr>
          <p:cNvPr id="2" name="Rectangle 1"/>
          <p:cNvSpPr/>
          <p:nvPr/>
        </p:nvSpPr>
        <p:spPr>
          <a:xfrm>
            <a:off x="4617625" y="5424643"/>
            <a:ext cx="3103810" cy="914400"/>
          </a:xfrm>
          <a:prstGeom prst="rect">
            <a:avLst/>
          </a:prstGeom>
          <a:ln>
            <a:solidFill>
              <a:srgbClr val="5990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a:solidFill>
                  <a:schemeClr val="tx1">
                    <a:lumMod val="75000"/>
                    <a:lumOff val="25000"/>
                  </a:schemeClr>
                </a:solidFill>
                <a:latin typeface="Fedra Sans Std Bold" panose="020B0803040000020004" pitchFamily="34" charset="0"/>
              </a:rPr>
              <a:t>Lóðarkostnaður og gatnagerðargjöld</a:t>
            </a:r>
          </a:p>
        </p:txBody>
      </p:sp>
      <p:sp>
        <p:nvSpPr>
          <p:cNvPr id="3" name="Right Bracket 2"/>
          <p:cNvSpPr/>
          <p:nvPr/>
        </p:nvSpPr>
        <p:spPr>
          <a:xfrm>
            <a:off x="7714564" y="2210697"/>
            <a:ext cx="395537" cy="3213946"/>
          </a:xfrm>
          <a:prstGeom prst="rightBracket">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p>
        </p:txBody>
      </p:sp>
      <p:sp>
        <p:nvSpPr>
          <p:cNvPr id="19" name="Right Bracket 18"/>
          <p:cNvSpPr/>
          <p:nvPr/>
        </p:nvSpPr>
        <p:spPr>
          <a:xfrm rot="10800000">
            <a:off x="3929914" y="2210697"/>
            <a:ext cx="395537" cy="4128346"/>
          </a:xfrm>
          <a:prstGeom prst="rightBracket">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p>
        </p:txBody>
      </p:sp>
    </p:spTree>
    <p:extLst>
      <p:ext uri="{BB962C8B-B14F-4D97-AF65-F5344CB8AC3E}">
        <p14:creationId xmlns:p14="http://schemas.microsoft.com/office/powerpoint/2010/main" val="3527756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Hönnun og innra skipulag</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7" name="Content Placeholder 2"/>
          <p:cNvSpPr txBox="1">
            <a:spLocks noGrp="1"/>
          </p:cNvSpPr>
          <p:nvPr>
            <p:ph idx="1"/>
          </p:nvPr>
        </p:nvSpPr>
        <p:spPr>
          <a:xfrm>
            <a:off x="1015999" y="2064327"/>
            <a:ext cx="3704937" cy="45682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SzPct val="80000"/>
            </a:pPr>
            <a:r>
              <a:rPr lang="is-IS" sz="2600" dirty="0">
                <a:solidFill>
                  <a:schemeClr val="tx1">
                    <a:lumMod val="75000"/>
                    <a:lumOff val="25000"/>
                  </a:schemeClr>
                </a:solidFill>
                <a:latin typeface="Fedra Serif B Std Book" charset="0"/>
                <a:ea typeface="Fedra Serif B Std Book" charset="0"/>
                <a:cs typeface="Fedra Serif B Std Book" charset="0"/>
              </a:rPr>
              <a:t>Einföld hönnun</a:t>
            </a:r>
          </a:p>
          <a:p>
            <a:pPr>
              <a:lnSpc>
                <a:spcPct val="120000"/>
              </a:lnSpc>
              <a:spcBef>
                <a:spcPts val="0"/>
              </a:spcBef>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Innra skipulag</a:t>
            </a:r>
          </a:p>
          <a:p>
            <a:pPr>
              <a:lnSpc>
                <a:spcPct val="120000"/>
              </a:lnSpc>
              <a:spcBef>
                <a:spcPts val="0"/>
              </a:spcBef>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Lagnaleiðir</a:t>
            </a:r>
          </a:p>
          <a:p>
            <a:pPr>
              <a:lnSpc>
                <a:spcPct val="120000"/>
              </a:lnSpc>
              <a:spcBef>
                <a:spcPts val="0"/>
              </a:spcBef>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Hentugt fyrir notendahópinn</a:t>
            </a:r>
          </a:p>
        </p:txBody>
      </p:sp>
      <p:pic>
        <p:nvPicPr>
          <p:cNvPr id="3" name="Picture 2"/>
          <p:cNvPicPr>
            <a:picLocks noChangeAspect="1"/>
          </p:cNvPicPr>
          <p:nvPr/>
        </p:nvPicPr>
        <p:blipFill>
          <a:blip r:embed="rId5"/>
          <a:stretch>
            <a:fillRect/>
          </a:stretch>
        </p:blipFill>
        <p:spPr>
          <a:xfrm>
            <a:off x="9301514" y="1291040"/>
            <a:ext cx="2512157" cy="4882284"/>
          </a:xfrm>
          <a:prstGeom prst="rect">
            <a:avLst/>
          </a:prstGeom>
        </p:spPr>
      </p:pic>
      <p:sp>
        <p:nvSpPr>
          <p:cNvPr id="4" name="TextBox 3"/>
          <p:cNvSpPr txBox="1"/>
          <p:nvPr/>
        </p:nvSpPr>
        <p:spPr>
          <a:xfrm>
            <a:off x="8553696" y="1291040"/>
            <a:ext cx="1058303" cy="369332"/>
          </a:xfrm>
          <a:prstGeom prst="rect">
            <a:avLst/>
          </a:prstGeom>
          <a:noFill/>
        </p:spPr>
        <p:txBody>
          <a:bodyPr wrap="none" rtlCol="0">
            <a:spAutoFit/>
          </a:bodyPr>
          <a:lstStyle/>
          <a:p>
            <a:r>
              <a:rPr lang="is-IS" dirty="0" smtClean="0">
                <a:latin typeface="Fedra Sans Std Bold" panose="020B0803040000020004" pitchFamily="34" charset="0"/>
              </a:rPr>
              <a:t>50,5 m2</a:t>
            </a:r>
            <a:endParaRPr lang="is-IS" dirty="0">
              <a:latin typeface="Fedra Sans Std Bold" panose="020B0803040000020004" pitchFamily="34" charset="0"/>
            </a:endParaRPr>
          </a:p>
        </p:txBody>
      </p:sp>
      <p:pic>
        <p:nvPicPr>
          <p:cNvPr id="5" name="Picture 4"/>
          <p:cNvPicPr>
            <a:picLocks noChangeAspect="1"/>
          </p:cNvPicPr>
          <p:nvPr/>
        </p:nvPicPr>
        <p:blipFill>
          <a:blip r:embed="rId6"/>
          <a:stretch>
            <a:fillRect/>
          </a:stretch>
        </p:blipFill>
        <p:spPr>
          <a:xfrm>
            <a:off x="4720936" y="2360541"/>
            <a:ext cx="3761859" cy="3473138"/>
          </a:xfrm>
          <a:prstGeom prst="rect">
            <a:avLst/>
          </a:prstGeom>
        </p:spPr>
      </p:pic>
      <p:sp>
        <p:nvSpPr>
          <p:cNvPr id="2" name="TextBox 1"/>
          <p:cNvSpPr txBox="1"/>
          <p:nvPr/>
        </p:nvSpPr>
        <p:spPr>
          <a:xfrm>
            <a:off x="9342151" y="6391996"/>
            <a:ext cx="2210862" cy="369332"/>
          </a:xfrm>
          <a:prstGeom prst="rect">
            <a:avLst/>
          </a:prstGeom>
          <a:noFill/>
        </p:spPr>
        <p:txBody>
          <a:bodyPr wrap="none" rtlCol="0">
            <a:spAutoFit/>
          </a:bodyPr>
          <a:lstStyle/>
          <a:p>
            <a:r>
              <a:rPr lang="is-IS" dirty="0" smtClean="0">
                <a:latin typeface="Fedra Sans Std Light" panose="020B0303040000020004" pitchFamily="34" charset="0"/>
              </a:rPr>
              <a:t>BoKlok - teikningar</a:t>
            </a:r>
            <a:endParaRPr lang="is-IS" dirty="0">
              <a:latin typeface="Fedra Sans Std Light" panose="020B0303040000020004" pitchFamily="34" charset="0"/>
            </a:endParaRPr>
          </a:p>
        </p:txBody>
      </p:sp>
    </p:spTree>
    <p:extLst>
      <p:ext uri="{BB962C8B-B14F-4D97-AF65-F5344CB8AC3E}">
        <p14:creationId xmlns:p14="http://schemas.microsoft.com/office/powerpoint/2010/main" val="2962523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495" y="28941"/>
            <a:ext cx="7828156"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745576" y="2648363"/>
            <a:ext cx="5292032" cy="1066959"/>
          </a:xfrm>
          <a:prstGeom prst="rect">
            <a:avLst/>
          </a:prstGeom>
          <a:noFill/>
        </p:spPr>
        <p:txBody>
          <a:bodyPr wrap="square" rtlCol="0">
            <a:spAutoFit/>
          </a:bodyPr>
          <a:lstStyle/>
          <a:p>
            <a:pPr>
              <a:lnSpc>
                <a:spcPts val="3800"/>
              </a:lnSpc>
            </a:pPr>
            <a:r>
              <a:rPr lang="is-IS" sz="2800" spc="100" dirty="0" smtClean="0">
                <a:latin typeface="Fedra Sans Std Medium" charset="0"/>
                <a:ea typeface="Fedra Sans Std Medium" charset="0"/>
                <a:cs typeface="Fedra Sans Std Medium" charset="0"/>
              </a:rPr>
              <a:t>Mat á hagkvæmni við úthlutun stofnframlaga</a:t>
            </a:r>
          </a:p>
        </p:txBody>
      </p:sp>
      <p:cxnSp>
        <p:nvCxnSpPr>
          <p:cNvPr id="17" name="Straight Connector 16"/>
          <p:cNvCxnSpPr/>
          <p:nvPr/>
        </p:nvCxnSpPr>
        <p:spPr>
          <a:xfrm>
            <a:off x="1786036" y="4840069"/>
            <a:ext cx="52111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86036" y="2604700"/>
            <a:ext cx="5211112"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53" y="712346"/>
            <a:ext cx="2684169" cy="1252612"/>
          </a:xfrm>
          <a:prstGeom prst="rect">
            <a:avLst/>
          </a:prstGeom>
        </p:spPr>
      </p:pic>
      <p:pic>
        <p:nvPicPr>
          <p:cNvPr id="2" name="Picture 1"/>
          <p:cNvPicPr>
            <a:picLocks noChangeAspect="1"/>
          </p:cNvPicPr>
          <p:nvPr/>
        </p:nvPicPr>
        <p:blipFill>
          <a:blip r:embed="rId4"/>
          <a:stretch>
            <a:fillRect/>
          </a:stretch>
        </p:blipFill>
        <p:spPr>
          <a:xfrm>
            <a:off x="7643813" y="-304434"/>
            <a:ext cx="4914900" cy="7524750"/>
          </a:xfrm>
          <a:prstGeom prst="rect">
            <a:avLst/>
          </a:prstGeom>
        </p:spPr>
      </p:pic>
      <p:sp>
        <p:nvSpPr>
          <p:cNvPr id="8" name="TextBox 7"/>
          <p:cNvSpPr txBox="1"/>
          <p:nvPr/>
        </p:nvSpPr>
        <p:spPr>
          <a:xfrm>
            <a:off x="1705115" y="4840069"/>
            <a:ext cx="7048592" cy="646331"/>
          </a:xfrm>
          <a:prstGeom prst="rect">
            <a:avLst/>
          </a:prstGeom>
          <a:noFill/>
        </p:spPr>
        <p:txBody>
          <a:bodyPr wrap="square" rtlCol="0">
            <a:spAutoFit/>
          </a:bodyPr>
          <a:lstStyle/>
          <a:p>
            <a:r>
              <a:rPr lang="is-IS" b="1" spc="100" dirty="0" smtClean="0">
                <a:latin typeface="Fedra Serif B Std Demi" charset="0"/>
                <a:ea typeface="Fedra Serif B Std Demi" charset="0"/>
                <a:cs typeface="Fedra Serif B Std Demi" charset="0"/>
              </a:rPr>
              <a:t>Hrafnhildur Sif Hrafnsdóttir</a:t>
            </a:r>
          </a:p>
          <a:p>
            <a:r>
              <a:rPr lang="is-IS" b="1" spc="100" dirty="0" smtClean="0">
                <a:latin typeface="Fedra Serif B Std Demi" charset="0"/>
                <a:ea typeface="Fedra Serif B Std Demi" charset="0"/>
                <a:cs typeface="Fedra Serif B Std Demi" charset="0"/>
              </a:rPr>
              <a:t>Markaðsstjóri</a:t>
            </a:r>
            <a:endParaRPr lang="is-IS" b="1" spc="100" dirty="0">
              <a:latin typeface="Fedra Serif B Std Demi" charset="0"/>
              <a:ea typeface="Fedra Serif B Std Demi" charset="0"/>
              <a:cs typeface="Fedra Serif B Std Demi" charset="0"/>
            </a:endParaRPr>
          </a:p>
        </p:txBody>
      </p:sp>
      <p:pic>
        <p:nvPicPr>
          <p:cNvPr id="9" name="Content Placeholder 1"/>
          <p:cNvPicPr>
            <a:picLocks noChangeAspect="1"/>
          </p:cNvPicPr>
          <p:nvPr/>
        </p:nvPicPr>
        <p:blipFill>
          <a:blip r:embed="rId5"/>
          <a:stretch>
            <a:fillRect/>
          </a:stretch>
        </p:blipFill>
        <p:spPr>
          <a:xfrm>
            <a:off x="3642038" y="564047"/>
            <a:ext cx="3816819" cy="1566774"/>
          </a:xfrm>
          <a:prstGeom prst="rect">
            <a:avLst/>
          </a:prstGeom>
        </p:spPr>
      </p:pic>
    </p:spTree>
    <p:extLst>
      <p:ext uri="{BB962C8B-B14F-4D97-AF65-F5344CB8AC3E}">
        <p14:creationId xmlns:p14="http://schemas.microsoft.com/office/powerpoint/2010/main" val="4244341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4" name="TextBox 3"/>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Hönnun og innra skipulag</a:t>
            </a:r>
            <a:endParaRPr lang="is-IS" sz="3200" spc="100" dirty="0">
              <a:latin typeface="Fedra Sans Std Medium" charset="0"/>
              <a:ea typeface="Fedra Sans Std Medium" charset="0"/>
              <a:cs typeface="Fedra Sans Std Medium"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6" name="Straight Connector 5"/>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5"/>
          <a:stretch>
            <a:fillRect/>
          </a:stretch>
        </p:blipFill>
        <p:spPr>
          <a:xfrm>
            <a:off x="1104900" y="2010986"/>
            <a:ext cx="4782431" cy="3180511"/>
          </a:xfrm>
          <a:prstGeom prst="rect">
            <a:avLst/>
          </a:prstGeom>
        </p:spPr>
      </p:pic>
      <p:sp>
        <p:nvSpPr>
          <p:cNvPr id="10" name="TextBox 9"/>
          <p:cNvSpPr txBox="1"/>
          <p:nvPr/>
        </p:nvSpPr>
        <p:spPr>
          <a:xfrm>
            <a:off x="1104900" y="5418055"/>
            <a:ext cx="4782431" cy="1077218"/>
          </a:xfrm>
          <a:prstGeom prst="rect">
            <a:avLst/>
          </a:prstGeom>
          <a:noFill/>
        </p:spPr>
        <p:txBody>
          <a:bodyPr wrap="square" rtlCol="0">
            <a:spAutoFit/>
          </a:bodyPr>
          <a:lstStyle/>
          <a:p>
            <a:r>
              <a:rPr lang="is-IS" sz="1600" dirty="0" smtClean="0">
                <a:latin typeface="Fedra Serif B Std Book" panose="02030505050000020004" pitchFamily="18" charset="0"/>
                <a:ea typeface="Fedra Serif B Std Book" panose="02030505050000020004" pitchFamily="18" charset="0"/>
              </a:rPr>
              <a:t>Ísafjarðarbær hefur sótt um stofnframlag til byggingar 11 Leiguheimila þar sem 2 íbúðir eru á almennum markaði.</a:t>
            </a:r>
            <a:endParaRPr lang="is-IS" sz="1600" dirty="0">
              <a:latin typeface="Fedra Serif B Std Book" panose="02030505050000020004" pitchFamily="18" charset="0"/>
              <a:ea typeface="Fedra Serif B Std Book" panose="02030505050000020004" pitchFamily="18" charset="0"/>
            </a:endParaRPr>
          </a:p>
          <a:p>
            <a:endParaRPr lang="is-IS" sz="1600" dirty="0">
              <a:latin typeface="Fedra Serif B Std Book" panose="02030505050000020004" pitchFamily="18" charset="0"/>
              <a:ea typeface="Fedra Serif B Std Book" panose="02030505050000020004" pitchFamily="18" charset="0"/>
            </a:endParaRPr>
          </a:p>
        </p:txBody>
      </p:sp>
      <p:pic>
        <p:nvPicPr>
          <p:cNvPr id="11" name="Picture 10"/>
          <p:cNvPicPr>
            <a:picLocks noChangeAspect="1"/>
          </p:cNvPicPr>
          <p:nvPr/>
        </p:nvPicPr>
        <p:blipFill>
          <a:blip r:embed="rId6"/>
          <a:stretch>
            <a:fillRect/>
          </a:stretch>
        </p:blipFill>
        <p:spPr>
          <a:xfrm>
            <a:off x="6651176" y="2010986"/>
            <a:ext cx="4016824" cy="3225915"/>
          </a:xfrm>
          <a:prstGeom prst="rect">
            <a:avLst/>
          </a:prstGeom>
        </p:spPr>
      </p:pic>
    </p:spTree>
    <p:extLst>
      <p:ext uri="{BB962C8B-B14F-4D97-AF65-F5344CB8AC3E}">
        <p14:creationId xmlns:p14="http://schemas.microsoft.com/office/powerpoint/2010/main" val="2412356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Skapandi og hugvitsamlegar lausnir</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p:nvPicPr>
        <p:blipFill>
          <a:blip r:embed="rId5"/>
          <a:stretch>
            <a:fillRect/>
          </a:stretch>
        </p:blipFill>
        <p:spPr>
          <a:xfrm>
            <a:off x="1104900" y="1903012"/>
            <a:ext cx="4197667" cy="3963596"/>
          </a:xfrm>
          <a:prstGeom prst="rect">
            <a:avLst/>
          </a:prstGeom>
        </p:spPr>
      </p:pic>
      <p:pic>
        <p:nvPicPr>
          <p:cNvPr id="14" name="Picture 13"/>
          <p:cNvPicPr>
            <a:picLocks noChangeAspect="1"/>
          </p:cNvPicPr>
          <p:nvPr/>
        </p:nvPicPr>
        <p:blipFill>
          <a:blip r:embed="rId6"/>
          <a:stretch>
            <a:fillRect/>
          </a:stretch>
        </p:blipFill>
        <p:spPr>
          <a:xfrm>
            <a:off x="6418945" y="1903012"/>
            <a:ext cx="3432383" cy="4689312"/>
          </a:xfrm>
          <a:prstGeom prst="rect">
            <a:avLst/>
          </a:prstGeom>
        </p:spPr>
      </p:pic>
    </p:spTree>
    <p:extLst>
      <p:ext uri="{BB962C8B-B14F-4D97-AF65-F5344CB8AC3E}">
        <p14:creationId xmlns:p14="http://schemas.microsoft.com/office/powerpoint/2010/main" val="2800805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Byggingarefni</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7" name="Content Placeholder 2"/>
          <p:cNvSpPr txBox="1">
            <a:spLocks noGrp="1"/>
          </p:cNvSpPr>
          <p:nvPr>
            <p:ph idx="1"/>
          </p:nvPr>
        </p:nvSpPr>
        <p:spPr>
          <a:xfrm>
            <a:off x="1055688" y="1857811"/>
            <a:ext cx="10551886" cy="4143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600"/>
              </a:spcAft>
              <a:buSzPct val="80000"/>
            </a:pPr>
            <a:r>
              <a:rPr lang="en-US" sz="2600" dirty="0" smtClean="0">
                <a:solidFill>
                  <a:schemeClr val="tx1">
                    <a:lumMod val="75000"/>
                    <a:lumOff val="25000"/>
                  </a:schemeClr>
                </a:solidFill>
                <a:latin typeface="Fedra Serif B Std Book" charset="0"/>
                <a:ea typeface="Fedra Serif B Std Book" charset="0"/>
                <a:cs typeface="Fedra Serif B Std Book" charset="0"/>
              </a:rPr>
              <a:t>Hagkvæm og endingargóð</a:t>
            </a:r>
          </a:p>
          <a:p>
            <a:pPr>
              <a:lnSpc>
                <a:spcPct val="120000"/>
              </a:lnSpc>
              <a:spcAft>
                <a:spcPts val="600"/>
              </a:spcAft>
              <a:buSzPct val="80000"/>
            </a:pPr>
            <a:r>
              <a:rPr lang="en-US" sz="2600" dirty="0" smtClean="0">
                <a:solidFill>
                  <a:schemeClr val="tx1">
                    <a:lumMod val="75000"/>
                    <a:lumOff val="25000"/>
                  </a:schemeClr>
                </a:solidFill>
                <a:latin typeface="Fedra Serif B Std Book" charset="0"/>
                <a:ea typeface="Fedra Serif B Std Book" charset="0"/>
                <a:cs typeface="Fedra Serif B Std Book" charset="0"/>
              </a:rPr>
              <a:t>Fjöldaframleiddar einingar</a:t>
            </a:r>
          </a:p>
          <a:p>
            <a:pPr marL="0" indent="0">
              <a:lnSpc>
                <a:spcPct val="120000"/>
              </a:lnSpc>
              <a:spcAft>
                <a:spcPts val="600"/>
              </a:spcAft>
              <a:buSzPct val="80000"/>
              <a:buNone/>
            </a:pPr>
            <a:endParaRPr lang="is-IS" sz="9600" dirty="0" smtClean="0">
              <a:solidFill>
                <a:schemeClr val="tx1">
                  <a:lumMod val="75000"/>
                  <a:lumOff val="25000"/>
                </a:schemeClr>
              </a:solidFill>
              <a:latin typeface="Fedra Serif B Std Book" charset="0"/>
              <a:ea typeface="Fedra Serif B Std Book" charset="0"/>
              <a:cs typeface="Fedra Serif B Std Book" charset="0"/>
            </a:endParaRPr>
          </a:p>
          <a:p>
            <a:pPr>
              <a:lnSpc>
                <a:spcPts val="3300"/>
              </a:lnSpc>
              <a:buSzPct val="80000"/>
              <a:buFont typeface="+mj-lt"/>
              <a:buAutoNum type="arabicPeriod"/>
            </a:pPr>
            <a:endParaRPr lang="is-IS" dirty="0">
              <a:latin typeface="Fedra Serif B Std Book" charset="0"/>
              <a:ea typeface="Fedra Serif B Std Book" charset="0"/>
              <a:cs typeface="Fedra Serif B Std Book" charset="0"/>
            </a:endParaRPr>
          </a:p>
        </p:txBody>
      </p:sp>
      <p:pic>
        <p:nvPicPr>
          <p:cNvPr id="10" name="Picture 9"/>
          <p:cNvPicPr>
            <a:picLocks noChangeAspect="1"/>
          </p:cNvPicPr>
          <p:nvPr/>
        </p:nvPicPr>
        <p:blipFill>
          <a:blip r:embed="rId5"/>
          <a:stretch>
            <a:fillRect/>
          </a:stretch>
        </p:blipFill>
        <p:spPr>
          <a:xfrm>
            <a:off x="10598951" y="4540850"/>
            <a:ext cx="1728586" cy="1304593"/>
          </a:xfrm>
          <a:prstGeom prst="rect">
            <a:avLst/>
          </a:prstGeom>
        </p:spPr>
      </p:pic>
      <p:pic>
        <p:nvPicPr>
          <p:cNvPr id="12" name="Picture 11"/>
          <p:cNvPicPr>
            <a:picLocks noChangeAspect="1"/>
          </p:cNvPicPr>
          <p:nvPr/>
        </p:nvPicPr>
        <p:blipFill>
          <a:blip r:embed="rId6"/>
          <a:stretch>
            <a:fillRect/>
          </a:stretch>
        </p:blipFill>
        <p:spPr>
          <a:xfrm>
            <a:off x="10598951" y="3319577"/>
            <a:ext cx="1728586" cy="1316473"/>
          </a:xfrm>
          <a:prstGeom prst="rect">
            <a:avLst/>
          </a:prstGeom>
        </p:spPr>
      </p:pic>
      <p:pic>
        <p:nvPicPr>
          <p:cNvPr id="16" name="Picture 15"/>
          <p:cNvPicPr>
            <a:picLocks noChangeAspect="1"/>
          </p:cNvPicPr>
          <p:nvPr/>
        </p:nvPicPr>
        <p:blipFill>
          <a:blip r:embed="rId7"/>
          <a:stretch>
            <a:fillRect/>
          </a:stretch>
        </p:blipFill>
        <p:spPr>
          <a:xfrm>
            <a:off x="2549769" y="3352797"/>
            <a:ext cx="5576668" cy="2494825"/>
          </a:xfrm>
          <a:prstGeom prst="rect">
            <a:avLst/>
          </a:prstGeom>
        </p:spPr>
      </p:pic>
      <p:pic>
        <p:nvPicPr>
          <p:cNvPr id="17" name="Picture 16"/>
          <p:cNvPicPr>
            <a:picLocks noChangeAspect="1"/>
          </p:cNvPicPr>
          <p:nvPr/>
        </p:nvPicPr>
        <p:blipFill>
          <a:blip r:embed="rId8"/>
          <a:stretch>
            <a:fillRect/>
          </a:stretch>
        </p:blipFill>
        <p:spPr>
          <a:xfrm>
            <a:off x="8073723" y="3321050"/>
            <a:ext cx="2613695" cy="2526572"/>
          </a:xfrm>
          <a:prstGeom prst="rect">
            <a:avLst/>
          </a:prstGeom>
        </p:spPr>
      </p:pic>
      <p:pic>
        <p:nvPicPr>
          <p:cNvPr id="14" name="Picture 13"/>
          <p:cNvPicPr>
            <a:picLocks noChangeAspect="1"/>
          </p:cNvPicPr>
          <p:nvPr/>
        </p:nvPicPr>
        <p:blipFill>
          <a:blip r:embed="rId9"/>
          <a:stretch>
            <a:fillRect/>
          </a:stretch>
        </p:blipFill>
        <p:spPr>
          <a:xfrm>
            <a:off x="0" y="3350455"/>
            <a:ext cx="4161863" cy="2500850"/>
          </a:xfrm>
          <a:prstGeom prst="rect">
            <a:avLst/>
          </a:prstGeom>
        </p:spPr>
      </p:pic>
    </p:spTree>
    <p:extLst>
      <p:ext uri="{BB962C8B-B14F-4D97-AF65-F5344CB8AC3E}">
        <p14:creationId xmlns:p14="http://schemas.microsoft.com/office/powerpoint/2010/main" val="2997813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Byggingartími</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7" name="Content Placeholder 2"/>
          <p:cNvSpPr txBox="1">
            <a:spLocks noGrp="1"/>
          </p:cNvSpPr>
          <p:nvPr>
            <p:ph idx="1"/>
          </p:nvPr>
        </p:nvSpPr>
        <p:spPr>
          <a:xfrm>
            <a:off x="1015999" y="1825626"/>
            <a:ext cx="10848883" cy="285395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600"/>
              </a:spcAft>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Afgreiðum fyrst þær íbúðir sem eru líklegar að verða fullbúnar sem fyrst.</a:t>
            </a:r>
          </a:p>
          <a:p>
            <a:pPr>
              <a:lnSpc>
                <a:spcPct val="120000"/>
              </a:lnSpc>
              <a:spcAft>
                <a:spcPts val="600"/>
              </a:spcAft>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Styttri byggingartími lækkar heildarfjármagnskostnað og leiguverð til neytenda.</a:t>
            </a:r>
          </a:p>
          <a:p>
            <a:pPr>
              <a:lnSpc>
                <a:spcPct val="120000"/>
              </a:lnSpc>
              <a:spcAft>
                <a:spcPts val="600"/>
              </a:spcAft>
              <a:buSzPct val="80000"/>
            </a:pPr>
            <a:r>
              <a:rPr lang="is-IS" sz="2600" dirty="0" smtClean="0">
                <a:solidFill>
                  <a:schemeClr val="tx1">
                    <a:lumMod val="75000"/>
                    <a:lumOff val="25000"/>
                  </a:schemeClr>
                </a:solidFill>
                <a:latin typeface="Fedra Serif B Std Book" charset="0"/>
                <a:ea typeface="Fedra Serif B Std Book" charset="0"/>
                <a:cs typeface="Fedra Serif B Std Book" charset="0"/>
              </a:rPr>
              <a:t>Hlutfall fjármagnskostnaðar af heildarbyggingarkostnaði eftir byggingartíma</a:t>
            </a:r>
            <a:endParaRPr lang="is-IS" dirty="0">
              <a:latin typeface="Fedra Serif B Std Book" charset="0"/>
              <a:ea typeface="Fedra Serif B Std Book" charset="0"/>
              <a:cs typeface="Fedra Serif B Std Book" charset="0"/>
            </a:endParaRPr>
          </a:p>
        </p:txBody>
      </p:sp>
      <p:sp>
        <p:nvSpPr>
          <p:cNvPr id="2" name="Chevron 1"/>
          <p:cNvSpPr/>
          <p:nvPr/>
        </p:nvSpPr>
        <p:spPr>
          <a:xfrm>
            <a:off x="1746583" y="5304342"/>
            <a:ext cx="2254250" cy="866273"/>
          </a:xfrm>
          <a:prstGeom prst="chevron">
            <a:avLst/>
          </a:prstGeom>
          <a:solidFill>
            <a:srgbClr val="F3E074"/>
          </a:solidFill>
          <a:ln>
            <a:solidFill>
              <a:srgbClr val="F3E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dirty="0" smtClean="0">
                <a:solidFill>
                  <a:schemeClr val="tx1">
                    <a:lumMod val="85000"/>
                    <a:lumOff val="15000"/>
                  </a:schemeClr>
                </a:solidFill>
                <a:latin typeface="Fedra Sans Std Bold" panose="020B0803040000020004" pitchFamily="34" charset="0"/>
              </a:rPr>
              <a:t>2,5%</a:t>
            </a:r>
            <a:endParaRPr lang="is-IS" sz="2400" dirty="0">
              <a:solidFill>
                <a:schemeClr val="tx1">
                  <a:lumMod val="85000"/>
                  <a:lumOff val="15000"/>
                </a:schemeClr>
              </a:solidFill>
              <a:latin typeface="Fedra Sans Std Bold" panose="020B0803040000020004" pitchFamily="34" charset="0"/>
            </a:endParaRPr>
          </a:p>
        </p:txBody>
      </p:sp>
      <p:sp>
        <p:nvSpPr>
          <p:cNvPr id="12" name="Chevron 11"/>
          <p:cNvSpPr/>
          <p:nvPr/>
        </p:nvSpPr>
        <p:spPr>
          <a:xfrm>
            <a:off x="3807994" y="5304342"/>
            <a:ext cx="2254250" cy="866273"/>
          </a:xfrm>
          <a:prstGeom prst="chevron">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dirty="0">
                <a:solidFill>
                  <a:schemeClr val="tx1">
                    <a:lumMod val="85000"/>
                    <a:lumOff val="15000"/>
                  </a:schemeClr>
                </a:solidFill>
                <a:latin typeface="Fedra Sans Std Bold" panose="020B0803040000020004" pitchFamily="34" charset="0"/>
              </a:rPr>
              <a:t>5</a:t>
            </a:r>
            <a:r>
              <a:rPr lang="is-IS" sz="2400" dirty="0" smtClean="0">
                <a:solidFill>
                  <a:schemeClr val="tx1">
                    <a:lumMod val="85000"/>
                    <a:lumOff val="15000"/>
                  </a:schemeClr>
                </a:solidFill>
                <a:latin typeface="Fedra Sans Std Bold" panose="020B0803040000020004" pitchFamily="34" charset="0"/>
              </a:rPr>
              <a:t>%</a:t>
            </a:r>
            <a:endParaRPr lang="is-IS" sz="2400" dirty="0">
              <a:solidFill>
                <a:schemeClr val="tx1">
                  <a:lumMod val="85000"/>
                  <a:lumOff val="15000"/>
                </a:schemeClr>
              </a:solidFill>
              <a:latin typeface="Fedra Sans Std Bold" panose="020B0803040000020004" pitchFamily="34" charset="0"/>
            </a:endParaRPr>
          </a:p>
        </p:txBody>
      </p:sp>
      <p:sp>
        <p:nvSpPr>
          <p:cNvPr id="14" name="Chevron 13"/>
          <p:cNvSpPr/>
          <p:nvPr/>
        </p:nvSpPr>
        <p:spPr>
          <a:xfrm>
            <a:off x="5877429" y="5312364"/>
            <a:ext cx="2254250" cy="866273"/>
          </a:xfrm>
          <a:prstGeom prst="chevron">
            <a:avLst/>
          </a:prstGeom>
          <a:solidFill>
            <a:srgbClr val="DBB419"/>
          </a:solidFill>
          <a:ln>
            <a:solidFill>
              <a:srgbClr val="DBB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dirty="0" smtClean="0">
                <a:solidFill>
                  <a:schemeClr val="tx1">
                    <a:lumMod val="85000"/>
                    <a:lumOff val="15000"/>
                  </a:schemeClr>
                </a:solidFill>
                <a:latin typeface="Fedra Sans Std Bold" panose="020B0803040000020004" pitchFamily="34" charset="0"/>
              </a:rPr>
              <a:t>7,5%</a:t>
            </a:r>
            <a:endParaRPr lang="is-IS" sz="2400" dirty="0">
              <a:solidFill>
                <a:schemeClr val="tx1">
                  <a:lumMod val="85000"/>
                  <a:lumOff val="15000"/>
                </a:schemeClr>
              </a:solidFill>
              <a:latin typeface="Fedra Sans Std Bold" panose="020B0803040000020004" pitchFamily="34" charset="0"/>
            </a:endParaRPr>
          </a:p>
        </p:txBody>
      </p:sp>
      <p:sp>
        <p:nvSpPr>
          <p:cNvPr id="15" name="Chevron 14"/>
          <p:cNvSpPr/>
          <p:nvPr/>
        </p:nvSpPr>
        <p:spPr>
          <a:xfrm>
            <a:off x="7938840" y="5312364"/>
            <a:ext cx="2254250" cy="866273"/>
          </a:xfrm>
          <a:prstGeom prst="chevron">
            <a:avLst/>
          </a:prstGeom>
          <a:solidFill>
            <a:srgbClr val="DD9222"/>
          </a:solidFill>
          <a:ln>
            <a:solidFill>
              <a:srgbClr val="DD9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dirty="0" smtClean="0">
                <a:solidFill>
                  <a:schemeClr val="tx1">
                    <a:lumMod val="85000"/>
                    <a:lumOff val="15000"/>
                  </a:schemeClr>
                </a:solidFill>
                <a:latin typeface="Fedra Sans Std Bold" panose="020B0803040000020004" pitchFamily="34" charset="0"/>
              </a:rPr>
              <a:t>12%</a:t>
            </a:r>
            <a:endParaRPr lang="is-IS" sz="2400" dirty="0">
              <a:solidFill>
                <a:schemeClr val="tx1">
                  <a:lumMod val="85000"/>
                  <a:lumOff val="15000"/>
                </a:schemeClr>
              </a:solidFill>
              <a:latin typeface="Fedra Sans Std Bold" panose="020B0803040000020004" pitchFamily="34" charset="0"/>
            </a:endParaRPr>
          </a:p>
        </p:txBody>
      </p:sp>
      <p:sp>
        <p:nvSpPr>
          <p:cNvPr id="6" name="TextBox 5"/>
          <p:cNvSpPr txBox="1"/>
          <p:nvPr/>
        </p:nvSpPr>
        <p:spPr>
          <a:xfrm>
            <a:off x="2023171" y="4877479"/>
            <a:ext cx="1372492" cy="369332"/>
          </a:xfrm>
          <a:prstGeom prst="rect">
            <a:avLst/>
          </a:prstGeom>
          <a:noFill/>
        </p:spPr>
        <p:txBody>
          <a:bodyPr wrap="none" rtlCol="0">
            <a:spAutoFit/>
          </a:bodyPr>
          <a:lstStyle/>
          <a:p>
            <a:r>
              <a:rPr lang="is-IS" dirty="0" smtClean="0">
                <a:solidFill>
                  <a:schemeClr val="tx1">
                    <a:lumMod val="75000"/>
                    <a:lumOff val="25000"/>
                  </a:schemeClr>
                </a:solidFill>
                <a:latin typeface="Fedra Sans Std Bold" panose="020B0803040000020004" pitchFamily="34" charset="0"/>
              </a:rPr>
              <a:t>6 mánuðir</a:t>
            </a:r>
            <a:endParaRPr lang="is-IS" dirty="0">
              <a:solidFill>
                <a:schemeClr val="tx1">
                  <a:lumMod val="75000"/>
                  <a:lumOff val="25000"/>
                </a:schemeClr>
              </a:solidFill>
              <a:latin typeface="Fedra Sans Std Bold" panose="020B0803040000020004" pitchFamily="34" charset="0"/>
            </a:endParaRPr>
          </a:p>
        </p:txBody>
      </p:sp>
      <p:sp>
        <p:nvSpPr>
          <p:cNvPr id="18" name="TextBox 17"/>
          <p:cNvSpPr txBox="1"/>
          <p:nvPr/>
        </p:nvSpPr>
        <p:spPr>
          <a:xfrm>
            <a:off x="3976046" y="4874161"/>
            <a:ext cx="1447832" cy="369332"/>
          </a:xfrm>
          <a:prstGeom prst="rect">
            <a:avLst/>
          </a:prstGeom>
          <a:noFill/>
        </p:spPr>
        <p:txBody>
          <a:bodyPr wrap="none" rtlCol="0">
            <a:spAutoFit/>
          </a:bodyPr>
          <a:lstStyle/>
          <a:p>
            <a:r>
              <a:rPr lang="is-IS" dirty="0" smtClean="0">
                <a:solidFill>
                  <a:schemeClr val="tx1">
                    <a:lumMod val="75000"/>
                    <a:lumOff val="25000"/>
                  </a:schemeClr>
                </a:solidFill>
                <a:latin typeface="Fedra Sans Std Bold" panose="020B0803040000020004" pitchFamily="34" charset="0"/>
              </a:rPr>
              <a:t>12 mánuðir</a:t>
            </a:r>
            <a:endParaRPr lang="is-IS" dirty="0">
              <a:solidFill>
                <a:schemeClr val="tx1">
                  <a:lumMod val="75000"/>
                  <a:lumOff val="25000"/>
                </a:schemeClr>
              </a:solidFill>
              <a:latin typeface="Fedra Sans Std Bold" panose="020B0803040000020004" pitchFamily="34" charset="0"/>
            </a:endParaRPr>
          </a:p>
        </p:txBody>
      </p:sp>
      <p:sp>
        <p:nvSpPr>
          <p:cNvPr id="19" name="TextBox 18"/>
          <p:cNvSpPr txBox="1"/>
          <p:nvPr/>
        </p:nvSpPr>
        <p:spPr>
          <a:xfrm>
            <a:off x="6251114" y="4871633"/>
            <a:ext cx="1462260" cy="369332"/>
          </a:xfrm>
          <a:prstGeom prst="rect">
            <a:avLst/>
          </a:prstGeom>
          <a:noFill/>
        </p:spPr>
        <p:txBody>
          <a:bodyPr wrap="none" rtlCol="0">
            <a:spAutoFit/>
          </a:bodyPr>
          <a:lstStyle/>
          <a:p>
            <a:r>
              <a:rPr lang="is-IS" dirty="0" smtClean="0">
                <a:solidFill>
                  <a:schemeClr val="tx1">
                    <a:lumMod val="75000"/>
                    <a:lumOff val="25000"/>
                  </a:schemeClr>
                </a:solidFill>
                <a:latin typeface="Fedra Sans Std Bold" panose="020B0803040000020004" pitchFamily="34" charset="0"/>
              </a:rPr>
              <a:t>18 mánuðir</a:t>
            </a:r>
            <a:endParaRPr lang="is-IS" dirty="0">
              <a:solidFill>
                <a:schemeClr val="tx1">
                  <a:lumMod val="75000"/>
                  <a:lumOff val="25000"/>
                </a:schemeClr>
              </a:solidFill>
              <a:latin typeface="Fedra Sans Std Bold" panose="020B0803040000020004" pitchFamily="34" charset="0"/>
            </a:endParaRPr>
          </a:p>
        </p:txBody>
      </p:sp>
      <p:sp>
        <p:nvSpPr>
          <p:cNvPr id="20" name="TextBox 19"/>
          <p:cNvSpPr txBox="1"/>
          <p:nvPr/>
        </p:nvSpPr>
        <p:spPr>
          <a:xfrm>
            <a:off x="8199119" y="4885501"/>
            <a:ext cx="1499128" cy="369332"/>
          </a:xfrm>
          <a:prstGeom prst="rect">
            <a:avLst/>
          </a:prstGeom>
          <a:noFill/>
        </p:spPr>
        <p:txBody>
          <a:bodyPr wrap="none" rtlCol="0">
            <a:spAutoFit/>
          </a:bodyPr>
          <a:lstStyle/>
          <a:p>
            <a:r>
              <a:rPr lang="is-IS" dirty="0" smtClean="0">
                <a:solidFill>
                  <a:schemeClr val="tx1">
                    <a:lumMod val="75000"/>
                    <a:lumOff val="25000"/>
                  </a:schemeClr>
                </a:solidFill>
                <a:latin typeface="Fedra Sans Std Bold" panose="020B0803040000020004" pitchFamily="34" charset="0"/>
              </a:rPr>
              <a:t>24 mánuðir</a:t>
            </a:r>
            <a:endParaRPr lang="is-IS" dirty="0">
              <a:solidFill>
                <a:schemeClr val="tx1">
                  <a:lumMod val="75000"/>
                  <a:lumOff val="25000"/>
                </a:schemeClr>
              </a:solidFill>
              <a:latin typeface="Fedra Sans Std Bold" panose="020B0803040000020004" pitchFamily="34" charset="0"/>
            </a:endParaRPr>
          </a:p>
        </p:txBody>
      </p:sp>
    </p:spTree>
    <p:extLst>
      <p:ext uri="{BB962C8B-B14F-4D97-AF65-F5344CB8AC3E}">
        <p14:creationId xmlns:p14="http://schemas.microsoft.com/office/powerpoint/2010/main" val="1594609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2525"/>
            <a:ext cx="78281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05116" y="2604700"/>
            <a:ext cx="580610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Takk fyrir</a:t>
            </a:r>
            <a:endParaRPr lang="is-IS" sz="3200" spc="100" dirty="0">
              <a:latin typeface="Fedra Sans Std Medium" charset="0"/>
              <a:ea typeface="Fedra Sans Std Medium" charset="0"/>
              <a:cs typeface="Fedra Sans Std Medium" charset="0"/>
            </a:endParaRPr>
          </a:p>
        </p:txBody>
      </p:sp>
      <p:cxnSp>
        <p:nvCxnSpPr>
          <p:cNvPr id="12" name="Straight Connector 11"/>
          <p:cNvCxnSpPr/>
          <p:nvPr/>
        </p:nvCxnSpPr>
        <p:spPr>
          <a:xfrm>
            <a:off x="1786036" y="2604700"/>
            <a:ext cx="5172325"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2470" y="5667129"/>
            <a:ext cx="1285100" cy="599713"/>
          </a:xfrm>
          <a:prstGeom prst="rect">
            <a:avLst/>
          </a:prstGeom>
        </p:spPr>
      </p:pic>
      <p:pic>
        <p:nvPicPr>
          <p:cNvPr id="7" name="Picture 6"/>
          <p:cNvPicPr>
            <a:picLocks noChangeAspect="1"/>
          </p:cNvPicPr>
          <p:nvPr/>
        </p:nvPicPr>
        <p:blipFill>
          <a:blip r:embed="rId4"/>
          <a:stretch>
            <a:fillRect/>
          </a:stretch>
        </p:blipFill>
        <p:spPr>
          <a:xfrm>
            <a:off x="7253032" y="-1075840"/>
            <a:ext cx="4938968" cy="7945853"/>
          </a:xfrm>
          <a:prstGeom prst="rect">
            <a:avLst/>
          </a:prstGeom>
        </p:spPr>
      </p:pic>
      <p:pic>
        <p:nvPicPr>
          <p:cNvPr id="8" name="Picture 7"/>
          <p:cNvPicPr>
            <a:picLocks noChangeAspect="1"/>
          </p:cNvPicPr>
          <p:nvPr/>
        </p:nvPicPr>
        <p:blipFill>
          <a:blip r:embed="rId5"/>
          <a:stretch>
            <a:fillRect/>
          </a:stretch>
        </p:blipFill>
        <p:spPr>
          <a:xfrm>
            <a:off x="7100815" y="-1182213"/>
            <a:ext cx="5243401" cy="8027688"/>
          </a:xfrm>
          <a:prstGeom prst="rect">
            <a:avLst/>
          </a:prstGeom>
        </p:spPr>
      </p:pic>
      <p:pic>
        <p:nvPicPr>
          <p:cNvPr id="14" name="Content Placeholder 1"/>
          <p:cNvPicPr>
            <a:picLocks noChangeAspect="1"/>
          </p:cNvPicPr>
          <p:nvPr/>
        </p:nvPicPr>
        <p:blipFill>
          <a:blip r:embed="rId6"/>
          <a:stretch>
            <a:fillRect/>
          </a:stretch>
        </p:blipFill>
        <p:spPr>
          <a:xfrm>
            <a:off x="3584932" y="5496318"/>
            <a:ext cx="2293183" cy="941333"/>
          </a:xfrm>
          <a:prstGeom prst="rect">
            <a:avLst/>
          </a:prstGeom>
        </p:spPr>
      </p:pic>
    </p:spTree>
    <p:extLst>
      <p:ext uri="{BB962C8B-B14F-4D97-AF65-F5344CB8AC3E}">
        <p14:creationId xmlns:p14="http://schemas.microsoft.com/office/powerpoint/2010/main" val="4205620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27125" y="1727997"/>
            <a:ext cx="10071284" cy="579646"/>
          </a:xfrm>
          <a:prstGeom prst="rect">
            <a:avLst/>
          </a:prstGeom>
          <a:noFill/>
        </p:spPr>
        <p:txBody>
          <a:bodyPr wrap="square" rtlCol="0">
            <a:spAutoFit/>
          </a:bodyPr>
          <a:lstStyle/>
          <a:p>
            <a:pPr>
              <a:lnSpc>
                <a:spcPts val="3800"/>
              </a:lnSpc>
            </a:pPr>
            <a:r>
              <a:rPr lang="is-IS" sz="2800" spc="100" dirty="0" smtClean="0">
                <a:latin typeface="Fedra Sans Std Medium" charset="0"/>
                <a:ea typeface="Fedra Sans Std Medium" charset="0"/>
                <a:cs typeface="Fedra Sans Std Medium" charset="0"/>
              </a:rPr>
              <a:t>Málþing um hagkvæmni í íbúðabyggingum</a:t>
            </a:r>
          </a:p>
        </p:txBody>
      </p:sp>
      <p:cxnSp>
        <p:nvCxnSpPr>
          <p:cNvPr id="18" name="Straight Connector 17"/>
          <p:cNvCxnSpPr/>
          <p:nvPr/>
        </p:nvCxnSpPr>
        <p:spPr>
          <a:xfrm>
            <a:off x="1205745" y="1701362"/>
            <a:ext cx="10681455" cy="43663"/>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http://www.ils.is/lisalib/getfile.aspx?itemid=c63fe756-0a54-11e7-b7b5-0050568e44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28" y="-144914"/>
            <a:ext cx="6840416" cy="1801043"/>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1127125" y="2971188"/>
            <a:ext cx="5330192" cy="3886812"/>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s-IS" sz="2900" b="1" dirty="0" smtClean="0">
                <a:latin typeface="Fedra Sans Std Bold" panose="020B0803040000020004" pitchFamily="34" charset="0"/>
                <a:hlinkClick r:id="rId4" action="ppaction://hlinkpres?slideindex=1&amp;slidetitle="/>
              </a:rPr>
              <a:t>Krafa </a:t>
            </a:r>
            <a:r>
              <a:rPr lang="is-IS" sz="2900" b="1" dirty="0">
                <a:latin typeface="Fedra Sans Std Bold" panose="020B0803040000020004" pitchFamily="34" charset="0"/>
                <a:hlinkClick r:id="rId4" action="ppaction://hlinkpres?slideindex=1&amp;slidetitle="/>
              </a:rPr>
              <a:t>um hagkvæmni við úthlutun stofnframlaga</a:t>
            </a:r>
            <a:endParaRPr lang="is-IS" sz="2900" b="1" dirty="0">
              <a:latin typeface="Fedra Sans Std Bold" panose="020B0803040000020004" pitchFamily="34" charset="0"/>
            </a:endParaRPr>
          </a:p>
          <a:p>
            <a:pPr marL="0" indent="0">
              <a:buNone/>
            </a:pPr>
            <a:r>
              <a:rPr lang="is-IS" sz="2900" dirty="0">
                <a:latin typeface="Fedra Sans Std Light" panose="020B0303040000020004" pitchFamily="34" charset="0"/>
              </a:rPr>
              <a:t>Hrafnhildur Sif Hrafnsdóttir, markaðsstjóri Íbúðalánasjóðs</a:t>
            </a:r>
            <a:br>
              <a:rPr lang="is-IS" sz="2900" dirty="0">
                <a:latin typeface="Fedra Sans Std Light" panose="020B0303040000020004" pitchFamily="34" charset="0"/>
              </a:rPr>
            </a:br>
            <a:r>
              <a:rPr lang="is-IS" sz="2900" dirty="0"/>
              <a:t/>
            </a:r>
            <a:br>
              <a:rPr lang="is-IS" sz="2900" dirty="0"/>
            </a:br>
            <a:endParaRPr lang="is-IS" sz="2900" dirty="0" smtClean="0"/>
          </a:p>
          <a:p>
            <a:pPr marL="0" indent="0">
              <a:buNone/>
            </a:pPr>
            <a:r>
              <a:rPr lang="is-IS" sz="2900" b="1" dirty="0" smtClean="0">
                <a:latin typeface="Fedra Sans Std Bold" panose="020B0803040000020004" pitchFamily="34" charset="0"/>
                <a:hlinkClick r:id="rId5" action="ppaction://hlinkpres?slideindex=1&amp;slidetitle="/>
              </a:rPr>
              <a:t>Lóðarframboð </a:t>
            </a:r>
            <a:r>
              <a:rPr lang="is-IS" sz="2900" b="1" dirty="0">
                <a:latin typeface="Fedra Sans Std Bold" panose="020B0803040000020004" pitchFamily="34" charset="0"/>
                <a:hlinkClick r:id="rId5" action="ppaction://hlinkpres?slideindex=1&amp;slidetitle="/>
              </a:rPr>
              <a:t>og lóðarverð </a:t>
            </a:r>
            <a:endParaRPr lang="is-IS" sz="2900" b="1" dirty="0">
              <a:latin typeface="Fedra Sans Std Bold" panose="020B0803040000020004" pitchFamily="34" charset="0"/>
            </a:endParaRPr>
          </a:p>
          <a:p>
            <a:pPr marL="0" indent="0">
              <a:buNone/>
            </a:pPr>
            <a:r>
              <a:rPr lang="is-IS" sz="2900" dirty="0">
                <a:latin typeface="Fedra Sans Std Light" panose="020B0303040000020004" pitchFamily="34" charset="0"/>
              </a:rPr>
              <a:t>Almar Guðmundsson, framkvæmdastjóri Samtaka iðnaðarins  </a:t>
            </a:r>
            <a:br>
              <a:rPr lang="is-IS" sz="2900" dirty="0">
                <a:latin typeface="Fedra Sans Std Light" panose="020B0303040000020004" pitchFamily="34" charset="0"/>
              </a:rPr>
            </a:br>
            <a:r>
              <a:rPr lang="is-IS" sz="2900" dirty="0">
                <a:latin typeface="Fedra Sans Std Light" panose="020B0303040000020004" pitchFamily="34" charset="0"/>
              </a:rPr>
              <a:t/>
            </a:r>
            <a:br>
              <a:rPr lang="is-IS" sz="2900" dirty="0">
                <a:latin typeface="Fedra Sans Std Light" panose="020B0303040000020004" pitchFamily="34" charset="0"/>
              </a:rPr>
            </a:br>
            <a:endParaRPr lang="is-IS" sz="2900" dirty="0" smtClean="0">
              <a:latin typeface="Fedra Sans Std Light" panose="020B0303040000020004" pitchFamily="34" charset="0"/>
            </a:endParaRPr>
          </a:p>
          <a:p>
            <a:pPr marL="0" indent="0">
              <a:buNone/>
            </a:pPr>
            <a:r>
              <a:rPr lang="is-IS" sz="2900" b="1" dirty="0" smtClean="0">
                <a:latin typeface="Fedra Sans Std Bold" panose="020B0803040000020004" pitchFamily="34" charset="0"/>
                <a:hlinkClick r:id="rId6" action="ppaction://hlinkpres?slideindex=1&amp;slidetitle="/>
              </a:rPr>
              <a:t>Byggingakostnaður </a:t>
            </a:r>
            <a:endParaRPr lang="is-IS" sz="2900" b="1" dirty="0">
              <a:latin typeface="Fedra Sans Std Bold" panose="020B0803040000020004" pitchFamily="34" charset="0"/>
            </a:endParaRPr>
          </a:p>
          <a:p>
            <a:pPr marL="0" indent="0">
              <a:buNone/>
            </a:pPr>
            <a:r>
              <a:rPr lang="is-IS" sz="2900" dirty="0">
                <a:latin typeface="Fedra Sans Std Light" panose="020B0303040000020004" pitchFamily="34" charset="0"/>
              </a:rPr>
              <a:t>Guðmundur Sigfinnsson, hagfræðingur hjá Íbúðalánasjóði </a:t>
            </a:r>
            <a:br>
              <a:rPr lang="is-IS" sz="2900" dirty="0">
                <a:latin typeface="Fedra Sans Std Light" panose="020B0303040000020004" pitchFamily="34" charset="0"/>
              </a:rPr>
            </a:br>
            <a:endParaRPr lang="is-IS" sz="2900" dirty="0" smtClean="0">
              <a:latin typeface="Fedra Sans Std Light" panose="020B0303040000020004" pitchFamily="34" charset="0"/>
            </a:endParaRPr>
          </a:p>
          <a:p>
            <a:pPr marL="0" indent="0">
              <a:buNone/>
            </a:pPr>
            <a:r>
              <a:rPr lang="is-IS" sz="2900" b="1" dirty="0" smtClean="0">
                <a:latin typeface="Fedra Sans Std Bold" panose="020B0803040000020004" pitchFamily="34" charset="0"/>
                <a:hlinkClick r:id="rId7" action="ppaction://hlinkfile"/>
              </a:rPr>
              <a:t>Færanleg </a:t>
            </a:r>
            <a:r>
              <a:rPr lang="is-IS" sz="2900" b="1" dirty="0">
                <a:latin typeface="Fedra Sans Std Bold" panose="020B0803040000020004" pitchFamily="34" charset="0"/>
                <a:hlinkClick r:id="rId7" action="ppaction://hlinkfile"/>
              </a:rPr>
              <a:t>snjallhús til að leysa bráðavanda í Stokkhólmi</a:t>
            </a:r>
            <a:endParaRPr lang="is-IS" sz="2900" b="1" dirty="0">
              <a:latin typeface="Fedra Sans Std Bold" panose="020B0803040000020004" pitchFamily="34" charset="0"/>
            </a:endParaRPr>
          </a:p>
          <a:p>
            <a:pPr marL="0" indent="0">
              <a:buNone/>
            </a:pPr>
            <a:r>
              <a:rPr lang="is-IS" sz="2900" dirty="0">
                <a:latin typeface="Fedra Sans Std Light" panose="020B0303040000020004" pitchFamily="34" charset="0"/>
              </a:rPr>
              <a:t>Claes Eliasson, Junior </a:t>
            </a:r>
            <a:r>
              <a:rPr lang="is-IS" sz="2900" dirty="0" smtClean="0">
                <a:latin typeface="Fedra Sans Std Light" panose="020B0303040000020004" pitchFamily="34" charset="0"/>
              </a:rPr>
              <a:t>Living</a:t>
            </a:r>
          </a:p>
          <a:p>
            <a:pPr marL="0" indent="0">
              <a:buNone/>
            </a:pPr>
            <a:endParaRPr lang="is-IS" sz="2900" dirty="0" smtClean="0">
              <a:latin typeface="Fedra Sans Std Light" panose="020B0303040000020004" pitchFamily="34" charset="0"/>
            </a:endParaRPr>
          </a:p>
          <a:p>
            <a:pPr marL="0" indent="0">
              <a:buNone/>
            </a:pPr>
            <a:r>
              <a:rPr lang="is-IS" sz="2900" dirty="0">
                <a:latin typeface="Fedra Sans Std Bold" panose="020B0803040000020004" pitchFamily="34" charset="0"/>
                <a:hlinkClick r:id="rId8" action="ppaction://hlinkpres?slideindex=1&amp;slidetitle="/>
              </a:rPr>
              <a:t>IKEA - Hagkvæmar íbúðir í Urriðaholti  </a:t>
            </a:r>
            <a:endParaRPr lang="is-IS" sz="2900" dirty="0">
              <a:latin typeface="Fedra Sans Std Bold" panose="020B0803040000020004" pitchFamily="34" charset="0"/>
            </a:endParaRPr>
          </a:p>
          <a:p>
            <a:pPr marL="0" indent="0">
              <a:buNone/>
            </a:pPr>
            <a:r>
              <a:rPr lang="is-IS" sz="2900" dirty="0">
                <a:latin typeface="Fedra Sans Std Light" panose="020B0303040000020004" pitchFamily="34" charset="0"/>
              </a:rPr>
              <a:t>Þórarinn Ævarsson </a:t>
            </a:r>
          </a:p>
          <a:p>
            <a:pPr marL="0" indent="0">
              <a:buNone/>
            </a:pPr>
            <a:endParaRPr lang="is-IS" b="1" dirty="0">
              <a:latin typeface="Fedra Sans Std Light" panose="020B0303040000020004" pitchFamily="34" charset="0"/>
            </a:endParaRPr>
          </a:p>
        </p:txBody>
      </p:sp>
      <p:sp>
        <p:nvSpPr>
          <p:cNvPr id="14" name="Content Placeholder 2"/>
          <p:cNvSpPr txBox="1">
            <a:spLocks/>
          </p:cNvSpPr>
          <p:nvPr/>
        </p:nvSpPr>
        <p:spPr>
          <a:xfrm>
            <a:off x="6785518" y="2937492"/>
            <a:ext cx="5406482" cy="49050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is-IS" sz="1400" dirty="0" smtClean="0">
                <a:latin typeface="Fedra Sans Std Bold" panose="020B0803040000020004" pitchFamily="34" charset="0"/>
                <a:hlinkClick r:id="rId9" action="ppaction://hlinkpres?slideindex=1&amp;slidetitle="/>
              </a:rPr>
              <a:t>Loftorka </a:t>
            </a:r>
            <a:r>
              <a:rPr lang="is-IS" sz="1400" dirty="0">
                <a:latin typeface="Fedra Sans Std Bold" panose="020B0803040000020004" pitchFamily="34" charset="0"/>
                <a:hlinkClick r:id="rId9" action="ppaction://hlinkpres?slideindex=1&amp;slidetitle="/>
              </a:rPr>
              <a:t>- forsteyptar einingarlausnir </a:t>
            </a:r>
            <a:r>
              <a:rPr lang="is-IS" sz="1400" dirty="0" smtClean="0">
                <a:latin typeface="Fedra Sans Std Bold" panose="020B0803040000020004" pitchFamily="34" charset="0"/>
              </a:rPr>
              <a:t>– </a:t>
            </a:r>
            <a:r>
              <a:rPr lang="is-IS" sz="1400" dirty="0" smtClean="0">
                <a:latin typeface="Fedra Sans Std Light" panose="020B0303040000020004" pitchFamily="34" charset="0"/>
              </a:rPr>
              <a:t>Guðjón Jónasson</a:t>
            </a:r>
            <a:endParaRPr lang="is-IS" sz="1400" dirty="0">
              <a:latin typeface="Fedra Sans Std Light" panose="020B0303040000020004" pitchFamily="34" charset="0"/>
            </a:endParaRPr>
          </a:p>
          <a:p>
            <a:pPr marL="0" indent="0">
              <a:lnSpc>
                <a:spcPct val="70000"/>
              </a:lnSpc>
              <a:buNone/>
            </a:pPr>
            <a:endParaRPr lang="is-IS" sz="600" dirty="0" smtClean="0">
              <a:latin typeface="Fedra Sans Std Bold" panose="020B0803040000020004" pitchFamily="34" charset="0"/>
            </a:endParaRPr>
          </a:p>
          <a:p>
            <a:pPr marL="0" indent="0">
              <a:lnSpc>
                <a:spcPct val="70000"/>
              </a:lnSpc>
              <a:buNone/>
            </a:pPr>
            <a:r>
              <a:rPr lang="is-IS" sz="1400" dirty="0" smtClean="0">
                <a:latin typeface="Fedra Sans Std Bold" panose="020B0803040000020004" pitchFamily="34" charset="0"/>
                <a:hlinkClick r:id="rId10" action="ppaction://hlinkpres?slideindex=1&amp;slidetitle="/>
              </a:rPr>
              <a:t>ecoAtlas </a:t>
            </a:r>
            <a:r>
              <a:rPr lang="is-IS" sz="1400" dirty="0">
                <a:latin typeface="Fedra Sans Std Bold" panose="020B0803040000020004" pitchFamily="34" charset="0"/>
                <a:hlinkClick r:id="rId10" action="ppaction://hlinkpres?slideindex=1&amp;slidetitle="/>
              </a:rPr>
              <a:t>– </a:t>
            </a:r>
            <a:r>
              <a:rPr lang="is-IS" sz="1400" dirty="0" smtClean="0">
                <a:latin typeface="Fedra Sans Std Bold" panose="020B0803040000020004" pitchFamily="34" charset="0"/>
                <a:hlinkClick r:id="rId10" action="ppaction://hlinkpres?slideindex=1&amp;slidetitle="/>
              </a:rPr>
              <a:t>snjallíbúðir </a:t>
            </a:r>
            <a:r>
              <a:rPr lang="is-IS" sz="1400" dirty="0">
                <a:latin typeface="Fedra Sans Std Light" panose="020B0303040000020004" pitchFamily="34" charset="0"/>
              </a:rPr>
              <a:t>- Óskar </a:t>
            </a:r>
            <a:r>
              <a:rPr lang="is-IS" sz="1400" dirty="0" smtClean="0">
                <a:latin typeface="Fedra Sans Std Light" panose="020B0303040000020004" pitchFamily="34" charset="0"/>
              </a:rPr>
              <a:t>F. Jónsson</a:t>
            </a:r>
            <a:endParaRPr lang="is-IS" sz="1400" dirty="0">
              <a:latin typeface="Fedra Sans Std Light" panose="020B0303040000020004" pitchFamily="34" charset="0"/>
            </a:endParaRPr>
          </a:p>
          <a:p>
            <a:pPr marL="0" indent="0">
              <a:lnSpc>
                <a:spcPct val="70000"/>
              </a:lnSpc>
              <a:buNone/>
            </a:pPr>
            <a:endParaRPr lang="is-IS" sz="600" dirty="0" smtClean="0">
              <a:latin typeface="Fedra Sans Std Bold" panose="020B0803040000020004" pitchFamily="34" charset="0"/>
            </a:endParaRPr>
          </a:p>
          <a:p>
            <a:pPr marL="0" indent="0">
              <a:lnSpc>
                <a:spcPct val="70000"/>
              </a:lnSpc>
              <a:buNone/>
            </a:pPr>
            <a:r>
              <a:rPr lang="is-IS" sz="1400" dirty="0" smtClean="0">
                <a:latin typeface="Fedra Sans Std Bold" panose="020B0803040000020004" pitchFamily="34" charset="0"/>
                <a:hlinkClick r:id="rId11" action="ppaction://hlinkfile"/>
              </a:rPr>
              <a:t>Fibra-hús </a:t>
            </a:r>
            <a:r>
              <a:rPr lang="is-IS" sz="1400" dirty="0">
                <a:latin typeface="Fedra Sans Std Bold" panose="020B0803040000020004" pitchFamily="34" charset="0"/>
                <a:hlinkClick r:id="rId11" action="ppaction://hlinkfile"/>
              </a:rPr>
              <a:t>- trefjaeiningar </a:t>
            </a:r>
            <a:r>
              <a:rPr lang="is-IS" sz="1400" dirty="0">
                <a:latin typeface="Fedra Sans Std Light" panose="020B0303040000020004" pitchFamily="34" charset="0"/>
              </a:rPr>
              <a:t>– Haraldur Ingvarsson</a:t>
            </a:r>
          </a:p>
          <a:p>
            <a:pPr marL="0" indent="0">
              <a:lnSpc>
                <a:spcPct val="70000"/>
              </a:lnSpc>
              <a:buNone/>
            </a:pPr>
            <a:endParaRPr lang="is-IS" sz="600" dirty="0" smtClean="0">
              <a:latin typeface="Fedra Sans Std Bold" panose="020B0803040000020004" pitchFamily="34" charset="0"/>
            </a:endParaRPr>
          </a:p>
          <a:p>
            <a:pPr marL="0" indent="0">
              <a:buNone/>
            </a:pPr>
            <a:r>
              <a:rPr lang="is-IS" sz="1400" dirty="0" smtClean="0">
                <a:latin typeface="Fedra Sans Std Bold" panose="020B0803040000020004" pitchFamily="34" charset="0"/>
                <a:hlinkClick r:id="rId12" action="ppaction://hlinkpres?slideindex=1&amp;slidetitle="/>
              </a:rPr>
              <a:t>Modulus </a:t>
            </a:r>
            <a:r>
              <a:rPr lang="is-IS" sz="1400" dirty="0">
                <a:latin typeface="Fedra Sans Std Bold" panose="020B0803040000020004" pitchFamily="34" charset="0"/>
                <a:hlinkClick r:id="rId12" action="ppaction://hlinkpres?slideindex=1&amp;slidetitle="/>
              </a:rPr>
              <a:t>- forsmíðaðar einingar </a:t>
            </a:r>
            <a:r>
              <a:rPr lang="is-IS" sz="1400" dirty="0">
                <a:latin typeface="Fedra Sans Std Bold" panose="020B0803040000020004" pitchFamily="34" charset="0"/>
              </a:rPr>
              <a:t>- </a:t>
            </a:r>
            <a:r>
              <a:rPr lang="is-IS" sz="1400" dirty="0">
                <a:latin typeface="Fedra Sans Std Light" panose="020B0303040000020004" pitchFamily="34" charset="0"/>
              </a:rPr>
              <a:t>Berta Gunnarsdóttir og Jakob Helgi Bjarnason</a:t>
            </a:r>
          </a:p>
          <a:p>
            <a:pPr marL="0" indent="0">
              <a:buNone/>
            </a:pPr>
            <a:endParaRPr lang="is-IS" sz="600" dirty="0" smtClean="0">
              <a:latin typeface="Fedra Sans Std Bold" panose="020B0803040000020004" pitchFamily="34" charset="0"/>
            </a:endParaRPr>
          </a:p>
          <a:p>
            <a:pPr marL="0" indent="0">
              <a:buNone/>
            </a:pPr>
            <a:r>
              <a:rPr lang="is-IS" sz="1400" dirty="0" smtClean="0">
                <a:latin typeface="Fedra Sans Std Bold" panose="020B0803040000020004" pitchFamily="34" charset="0"/>
                <a:hlinkClick r:id="rId13" action="ppaction://hlinkfile"/>
              </a:rPr>
              <a:t>Hagkvæm </a:t>
            </a:r>
            <a:r>
              <a:rPr lang="is-IS" sz="1400" dirty="0">
                <a:latin typeface="Fedra Sans Std Bold" panose="020B0803040000020004" pitchFamily="34" charset="0"/>
                <a:hlinkClick r:id="rId13" action="ppaction://hlinkfile"/>
              </a:rPr>
              <a:t>íbúðarhús úr steinullareiningum og límtré </a:t>
            </a:r>
            <a:r>
              <a:rPr lang="is-IS" sz="1400" dirty="0">
                <a:latin typeface="Fedra Sans Std Bold" panose="020B0803040000020004" pitchFamily="34" charset="0"/>
              </a:rPr>
              <a:t>- </a:t>
            </a:r>
            <a:r>
              <a:rPr lang="is-IS" sz="1400" dirty="0" smtClean="0">
                <a:latin typeface="Fedra Sans Std Light" panose="020B0303040000020004" pitchFamily="34" charset="0"/>
              </a:rPr>
              <a:t>Hjördís Sigurgísladóttir</a:t>
            </a:r>
            <a:endParaRPr lang="is-IS" sz="1400" dirty="0">
              <a:latin typeface="Fedra Sans Std Light" panose="020B0303040000020004" pitchFamily="34" charset="0"/>
            </a:endParaRPr>
          </a:p>
          <a:p>
            <a:pPr marL="0" indent="0">
              <a:lnSpc>
                <a:spcPct val="70000"/>
              </a:lnSpc>
              <a:buNone/>
            </a:pPr>
            <a:endParaRPr lang="is-IS" sz="600" dirty="0" smtClean="0">
              <a:latin typeface="Fedra Sans Std Bold" panose="020B0803040000020004" pitchFamily="34" charset="0"/>
            </a:endParaRPr>
          </a:p>
          <a:p>
            <a:pPr marL="0" indent="0">
              <a:lnSpc>
                <a:spcPct val="70000"/>
              </a:lnSpc>
              <a:buNone/>
            </a:pPr>
            <a:r>
              <a:rPr lang="is-IS" sz="1400" dirty="0" smtClean="0">
                <a:latin typeface="Fedra Sans Std Bold" panose="020B0803040000020004" pitchFamily="34" charset="0"/>
                <a:hlinkClick r:id="rId14" action="ppaction://hlinkpres?slideindex=1&amp;slidetitle="/>
              </a:rPr>
              <a:t>Snjallar </a:t>
            </a:r>
            <a:r>
              <a:rPr lang="is-IS" sz="1400" dirty="0">
                <a:latin typeface="Fedra Sans Std Bold" panose="020B0803040000020004" pitchFamily="34" charset="0"/>
                <a:hlinkClick r:id="rId14" action="ppaction://hlinkpres?slideindex=1&amp;slidetitle="/>
              </a:rPr>
              <a:t>lausnir - ÞG verktakar </a:t>
            </a:r>
            <a:r>
              <a:rPr lang="is-IS" sz="1400" dirty="0">
                <a:latin typeface="Fedra Sans Std Bold" panose="020B0803040000020004" pitchFamily="34" charset="0"/>
              </a:rPr>
              <a:t>- </a:t>
            </a:r>
            <a:r>
              <a:rPr lang="is-IS" sz="1400" dirty="0">
                <a:latin typeface="Fedra Sans Std Light" panose="020B0303040000020004" pitchFamily="34" charset="0"/>
              </a:rPr>
              <a:t>Þorvaldur Gissurarson</a:t>
            </a:r>
          </a:p>
          <a:p>
            <a:pPr marL="0" indent="0">
              <a:lnSpc>
                <a:spcPct val="70000"/>
              </a:lnSpc>
              <a:buNone/>
            </a:pPr>
            <a:endParaRPr lang="is-IS" sz="600" b="1" dirty="0" smtClean="0">
              <a:latin typeface="Fedra Sans Std Bold" panose="020B0803040000020004" pitchFamily="34" charset="0"/>
            </a:endParaRPr>
          </a:p>
          <a:p>
            <a:pPr marL="0" indent="0">
              <a:lnSpc>
                <a:spcPct val="70000"/>
              </a:lnSpc>
              <a:buNone/>
            </a:pPr>
            <a:r>
              <a:rPr lang="is-IS" sz="1400" b="1" dirty="0" smtClean="0">
                <a:latin typeface="Fedra Sans Std Bold" panose="020B0803040000020004" pitchFamily="34" charset="0"/>
              </a:rPr>
              <a:t>Lokaorð </a:t>
            </a:r>
            <a:endParaRPr lang="is-IS" sz="1400" b="1" dirty="0">
              <a:latin typeface="Fedra Sans Std Bold" panose="020B0803040000020004" pitchFamily="34" charset="0"/>
            </a:endParaRPr>
          </a:p>
          <a:p>
            <a:pPr marL="0" indent="0">
              <a:lnSpc>
                <a:spcPct val="70000"/>
              </a:lnSpc>
              <a:buNone/>
            </a:pPr>
            <a:r>
              <a:rPr lang="is-IS" sz="1400" dirty="0">
                <a:latin typeface="Fedra Sans Std Light" panose="020B0303040000020004" pitchFamily="34" charset="0"/>
              </a:rPr>
              <a:t>Hannes Frímann Sigurðsson verkefnisstjóri </a:t>
            </a:r>
            <a:r>
              <a:rPr lang="is-IS" sz="1400" dirty="0" smtClean="0">
                <a:latin typeface="Fedra Sans Std Light" panose="020B0303040000020004" pitchFamily="34" charset="0"/>
              </a:rPr>
              <a:t>Byggingarvettvangs</a:t>
            </a:r>
            <a:endParaRPr lang="is-IS" sz="1400" dirty="0">
              <a:latin typeface="Fedra Sans Std Light" panose="020B0303040000020004" pitchFamily="34" charset="0"/>
              <a:ea typeface="Fedra Serif B Std Book" panose="02030505050000020004" pitchFamily="18" charset="0"/>
            </a:endParaRPr>
          </a:p>
        </p:txBody>
      </p:sp>
      <p:sp>
        <p:nvSpPr>
          <p:cNvPr id="2" name="TextBox 1"/>
          <p:cNvSpPr txBox="1"/>
          <p:nvPr/>
        </p:nvSpPr>
        <p:spPr>
          <a:xfrm>
            <a:off x="1127125" y="2494041"/>
            <a:ext cx="5849408" cy="307777"/>
          </a:xfrm>
          <a:prstGeom prst="rect">
            <a:avLst/>
          </a:prstGeom>
          <a:noFill/>
        </p:spPr>
        <p:txBody>
          <a:bodyPr wrap="square" rtlCol="0">
            <a:spAutoFit/>
          </a:bodyPr>
          <a:lstStyle/>
          <a:p>
            <a:r>
              <a:rPr lang="is-IS" sz="1400" b="1" dirty="0">
                <a:latin typeface="Fedra Sans Std Bold" panose="020B0803040000020004" pitchFamily="34" charset="0"/>
              </a:rPr>
              <a:t>Fundarstjóri</a:t>
            </a:r>
            <a:r>
              <a:rPr lang="is-IS" sz="1400" dirty="0">
                <a:latin typeface="Fedra Sans Std Light" panose="020B0303040000020004" pitchFamily="34" charset="0"/>
              </a:rPr>
              <a:t> </a:t>
            </a:r>
            <a:r>
              <a:rPr lang="is-IS" sz="1400" dirty="0" smtClean="0">
                <a:latin typeface="Fedra Sans Std Light" panose="020B0303040000020004" pitchFamily="34" charset="0"/>
              </a:rPr>
              <a:t>- </a:t>
            </a:r>
            <a:r>
              <a:rPr lang="is-IS" sz="1400" dirty="0">
                <a:latin typeface="Fedra Sans Std Light" panose="020B0303040000020004" pitchFamily="34" charset="0"/>
              </a:rPr>
              <a:t>Una Jónsdóttir, hagfræðingur hjá </a:t>
            </a:r>
            <a:r>
              <a:rPr lang="is-IS" sz="1400" dirty="0" smtClean="0">
                <a:latin typeface="Fedra Sans Std Light" panose="020B0303040000020004" pitchFamily="34" charset="0"/>
              </a:rPr>
              <a:t>Íbúðalánasjóði</a:t>
            </a:r>
            <a:endParaRPr lang="is-IS" sz="1400" dirty="0">
              <a:latin typeface="Fedra Sans Std Light" panose="020B0303040000020004" pitchFamily="34" charset="0"/>
            </a:endParaRPr>
          </a:p>
        </p:txBody>
      </p:sp>
    </p:spTree>
    <p:extLst>
      <p:ext uri="{BB962C8B-B14F-4D97-AF65-F5344CB8AC3E}">
        <p14:creationId xmlns:p14="http://schemas.microsoft.com/office/powerpoint/2010/main" val="2863196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2" name="Oval 1"/>
          <p:cNvSpPr/>
          <p:nvPr/>
        </p:nvSpPr>
        <p:spPr>
          <a:xfrm>
            <a:off x="8495113" y="4081247"/>
            <a:ext cx="1730640" cy="1625308"/>
          </a:xfrm>
          <a:prstGeom prst="ellipse">
            <a:avLst/>
          </a:prstGeom>
          <a:solidFill>
            <a:schemeClr val="tx1">
              <a:lumMod val="65000"/>
              <a:lumOff val="3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200" dirty="0" smtClean="0">
                <a:solidFill>
                  <a:schemeClr val="bg1"/>
                </a:solidFill>
                <a:latin typeface="Fedra Sans Std Bold" panose="020B0803040000020004" pitchFamily="34" charset="0"/>
              </a:rPr>
              <a:t>Húsnæðis-mála-</a:t>
            </a:r>
          </a:p>
          <a:p>
            <a:pPr algn="ctr"/>
            <a:r>
              <a:rPr lang="is-IS" sz="1200" dirty="0" smtClean="0">
                <a:solidFill>
                  <a:schemeClr val="bg1"/>
                </a:solidFill>
                <a:latin typeface="Fedra Sans Std Bold" panose="020B0803040000020004" pitchFamily="34" charset="0"/>
              </a:rPr>
              <a:t>sjóður</a:t>
            </a:r>
            <a:endParaRPr lang="is-IS" sz="1200" dirty="0">
              <a:solidFill>
                <a:schemeClr val="bg1"/>
              </a:solidFill>
              <a:latin typeface="Fedra Sans Std Bold" panose="020B0803040000020004" pitchFamily="34" charset="0"/>
            </a:endParaRPr>
          </a:p>
        </p:txBody>
      </p:sp>
      <p:sp>
        <p:nvSpPr>
          <p:cNvPr id="12" name="Oval 11"/>
          <p:cNvSpPr/>
          <p:nvPr/>
        </p:nvSpPr>
        <p:spPr>
          <a:xfrm>
            <a:off x="6276330" y="4056185"/>
            <a:ext cx="1730640" cy="1625308"/>
          </a:xfrm>
          <a:prstGeom prst="ellipse">
            <a:avLst/>
          </a:prstGeom>
          <a:solidFill>
            <a:schemeClr val="tx1">
              <a:lumMod val="65000"/>
              <a:lumOff val="3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200" dirty="0" smtClean="0">
                <a:solidFill>
                  <a:schemeClr val="bg1"/>
                </a:solidFill>
                <a:latin typeface="Fedra Sans Std Bold" panose="020B0803040000020004" pitchFamily="34" charset="0"/>
              </a:rPr>
              <a:t>Íbúðalána-sjóður</a:t>
            </a:r>
            <a:endParaRPr lang="is-IS" sz="1200" dirty="0">
              <a:solidFill>
                <a:schemeClr val="bg1"/>
              </a:solidFill>
              <a:latin typeface="Fedra Sans Std Bold" panose="020B0803040000020004" pitchFamily="34" charset="0"/>
            </a:endParaRPr>
          </a:p>
        </p:txBody>
      </p:sp>
      <p:sp>
        <p:nvSpPr>
          <p:cNvPr id="14" name="TextBox 13"/>
          <p:cNvSpPr txBox="1"/>
          <p:nvPr/>
        </p:nvSpPr>
        <p:spPr>
          <a:xfrm>
            <a:off x="5892200" y="5978125"/>
            <a:ext cx="6299800" cy="800219"/>
          </a:xfrm>
          <a:prstGeom prst="rect">
            <a:avLst/>
          </a:prstGeom>
          <a:noFill/>
        </p:spPr>
        <p:txBody>
          <a:bodyPr wrap="square" rtlCol="0">
            <a:spAutoFit/>
          </a:bodyPr>
          <a:lstStyle/>
          <a:p>
            <a:r>
              <a:rPr lang="is-IS" sz="1600" dirty="0" smtClean="0">
                <a:latin typeface="Fedra Serif B Std Book" panose="02030505050000020004" pitchFamily="18" charset="0"/>
                <a:ea typeface="Fedra Serif B Std Book" panose="02030505050000020004" pitchFamily="18" charset="0"/>
              </a:rPr>
              <a:t>Endurgreiðslur stofnframlaga og 50% hagnaðar leigufélaganna eru  nýttar til veitingar frekari stofnframlaga</a:t>
            </a:r>
          </a:p>
          <a:p>
            <a:pPr marL="285750" indent="-285750">
              <a:buFont typeface="Arial" panose="020B0604020202020204" pitchFamily="34" charset="0"/>
              <a:buChar char="•"/>
            </a:pPr>
            <a:endParaRPr lang="is-IS" sz="1400" dirty="0">
              <a:latin typeface="Fedra Serif B Std Book" panose="02030505050000020004" pitchFamily="18" charset="0"/>
              <a:ea typeface="Fedra Serif B Std Book" panose="02030505050000020004" pitchFamily="18" charset="0"/>
            </a:endParaRPr>
          </a:p>
        </p:txBody>
      </p:sp>
      <p:sp>
        <p:nvSpPr>
          <p:cNvPr id="15" name="Chevron 14"/>
          <p:cNvSpPr/>
          <p:nvPr/>
        </p:nvSpPr>
        <p:spPr>
          <a:xfrm>
            <a:off x="4453082" y="2336525"/>
            <a:ext cx="2397655" cy="584616"/>
          </a:xfrm>
          <a:prstGeom prst="chevron">
            <a:avLst/>
          </a:prstGeom>
          <a:solidFill>
            <a:srgbClr val="F3E074"/>
          </a:solidFill>
          <a:ln>
            <a:solidFill>
              <a:srgbClr val="F3E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400" dirty="0" smtClean="0">
                <a:solidFill>
                  <a:schemeClr val="tx1"/>
                </a:solidFill>
                <a:latin typeface="Fedra Sans Std Bold" panose="020B0803040000020004" pitchFamily="34" charset="0"/>
              </a:rPr>
              <a:t>Greiðslur af lánum - max 50 ár</a:t>
            </a:r>
            <a:endParaRPr lang="is-IS" dirty="0">
              <a:solidFill>
                <a:schemeClr val="tx1"/>
              </a:solidFill>
            </a:endParaRPr>
          </a:p>
        </p:txBody>
      </p:sp>
      <p:sp>
        <p:nvSpPr>
          <p:cNvPr id="16" name="Chevron 15"/>
          <p:cNvSpPr/>
          <p:nvPr/>
        </p:nvSpPr>
        <p:spPr>
          <a:xfrm>
            <a:off x="6765527" y="2356482"/>
            <a:ext cx="2154279" cy="584616"/>
          </a:xfrm>
          <a:prstGeom prst="chevron">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400" dirty="0" smtClean="0">
                <a:solidFill>
                  <a:schemeClr val="tx1"/>
                </a:solidFill>
                <a:latin typeface="Fedra Sans Std Bold" panose="020B0803040000020004" pitchFamily="34" charset="0"/>
              </a:rPr>
              <a:t>Endurgreiðslur stofnframlaga</a:t>
            </a:r>
          </a:p>
        </p:txBody>
      </p:sp>
      <p:sp>
        <p:nvSpPr>
          <p:cNvPr id="17" name="TextBox 16"/>
          <p:cNvSpPr txBox="1"/>
          <p:nvPr/>
        </p:nvSpPr>
        <p:spPr>
          <a:xfrm>
            <a:off x="1015999" y="998653"/>
            <a:ext cx="9677975"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Sjálfbært leiguíbúðakerfi</a:t>
            </a:r>
            <a:endParaRPr lang="is-IS" sz="3200" spc="100" dirty="0">
              <a:latin typeface="Fedra Sans Std Medium" charset="0"/>
              <a:ea typeface="Fedra Sans Std Medium" charset="0"/>
              <a:cs typeface="Fedra Sans Std Medium"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19" name="Straight Connector 1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7" name="Rectangle 6"/>
          <p:cNvSpPr/>
          <p:nvPr/>
        </p:nvSpPr>
        <p:spPr>
          <a:xfrm>
            <a:off x="6099818" y="3977554"/>
            <a:ext cx="4249082" cy="1832695"/>
          </a:xfrm>
          <a:prstGeom prst="rect">
            <a:avLst/>
          </a:prstGeom>
          <a:noFill/>
          <a:ln w="19050">
            <a:solidFill>
              <a:srgbClr val="E4CC2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4" name="Chevron 23"/>
          <p:cNvSpPr/>
          <p:nvPr/>
        </p:nvSpPr>
        <p:spPr>
          <a:xfrm>
            <a:off x="8830161" y="2356482"/>
            <a:ext cx="1712195" cy="584616"/>
          </a:xfrm>
          <a:prstGeom prst="chevron">
            <a:avLst/>
          </a:prstGeom>
          <a:solidFill>
            <a:srgbClr val="DBB419"/>
          </a:solidFill>
          <a:ln>
            <a:solidFill>
              <a:srgbClr val="DBB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400" dirty="0" smtClean="0">
                <a:solidFill>
                  <a:schemeClr val="tx1"/>
                </a:solidFill>
                <a:latin typeface="Fedra Sans Std Bold" panose="020B0803040000020004" pitchFamily="34" charset="0"/>
              </a:rPr>
              <a:t>50%</a:t>
            </a:r>
            <a:br>
              <a:rPr lang="is-IS" sz="1400" dirty="0" smtClean="0">
                <a:solidFill>
                  <a:schemeClr val="tx1"/>
                </a:solidFill>
                <a:latin typeface="Fedra Sans Std Bold" panose="020B0803040000020004" pitchFamily="34" charset="0"/>
              </a:rPr>
            </a:br>
            <a:r>
              <a:rPr lang="is-IS" sz="1400" dirty="0" smtClean="0">
                <a:solidFill>
                  <a:schemeClr val="tx1"/>
                </a:solidFill>
                <a:latin typeface="Fedra Sans Std Bold" panose="020B0803040000020004" pitchFamily="34" charset="0"/>
              </a:rPr>
              <a:t>hagnaðar</a:t>
            </a:r>
            <a:endParaRPr lang="is-IS" dirty="0">
              <a:solidFill>
                <a:schemeClr val="tx1"/>
              </a:solidFill>
            </a:endParaRPr>
          </a:p>
        </p:txBody>
      </p:sp>
      <p:sp>
        <p:nvSpPr>
          <p:cNvPr id="30" name="Right Arrow 29"/>
          <p:cNvSpPr/>
          <p:nvPr/>
        </p:nvSpPr>
        <p:spPr>
          <a:xfrm rot="6916238">
            <a:off x="9081356" y="3357869"/>
            <a:ext cx="1013264" cy="252256"/>
          </a:xfrm>
          <a:prstGeom prst="rightArrow">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1" name="Right Arrow 30"/>
          <p:cNvSpPr/>
          <p:nvPr/>
        </p:nvSpPr>
        <p:spPr>
          <a:xfrm rot="6706958">
            <a:off x="7111989" y="3348387"/>
            <a:ext cx="909415" cy="252256"/>
          </a:xfrm>
          <a:prstGeom prst="rightArrow">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3" name="Right Arrow 32"/>
          <p:cNvSpPr/>
          <p:nvPr/>
        </p:nvSpPr>
        <p:spPr>
          <a:xfrm rot="10800000">
            <a:off x="8040417" y="4767773"/>
            <a:ext cx="347397" cy="252256"/>
          </a:xfrm>
          <a:prstGeom prst="rightArrow">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5" name="Flowchart: Off-page Connector 34"/>
          <p:cNvSpPr/>
          <p:nvPr/>
        </p:nvSpPr>
        <p:spPr>
          <a:xfrm rot="10800000">
            <a:off x="1120449" y="2210697"/>
            <a:ext cx="3103809" cy="3530735"/>
          </a:xfrm>
          <a:prstGeom prst="flowChartOffpageConnector">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solidFill>
                <a:schemeClr val="bg1"/>
              </a:solidFill>
              <a:latin typeface="Fedra Sans Std Bold" panose="020B0803040000020004" pitchFamily="34" charset="0"/>
            </a:endParaRPr>
          </a:p>
        </p:txBody>
      </p:sp>
      <p:sp>
        <p:nvSpPr>
          <p:cNvPr id="36" name="Rectangle 35"/>
          <p:cNvSpPr/>
          <p:nvPr/>
        </p:nvSpPr>
        <p:spPr>
          <a:xfrm>
            <a:off x="1092200" y="2172840"/>
            <a:ext cx="3225060" cy="3508653"/>
          </a:xfrm>
          <a:prstGeom prst="rect">
            <a:avLst/>
          </a:prstGeom>
        </p:spPr>
        <p:txBody>
          <a:bodyPr wrap="square">
            <a:spAutoFit/>
          </a:bodyPr>
          <a:lstStyle/>
          <a:p>
            <a:endParaRPr lang="is-IS" sz="2000" dirty="0" smtClean="0">
              <a:solidFill>
                <a:schemeClr val="tx1">
                  <a:lumMod val="75000"/>
                  <a:lumOff val="25000"/>
                </a:schemeClr>
              </a:solidFill>
              <a:latin typeface="Fedra Sans Std Bold" panose="020B0803040000020004" pitchFamily="34" charset="0"/>
            </a:endParaRPr>
          </a:p>
          <a:p>
            <a:endParaRPr lang="is-IS" sz="2800" dirty="0" smtClean="0">
              <a:solidFill>
                <a:schemeClr val="tx1">
                  <a:lumMod val="75000"/>
                  <a:lumOff val="25000"/>
                </a:schemeClr>
              </a:solidFill>
              <a:latin typeface="Fedra Sans Std Bold" panose="020B0803040000020004" pitchFamily="34" charset="0"/>
            </a:endParaRPr>
          </a:p>
          <a:p>
            <a:r>
              <a:rPr lang="is-IS" sz="2800" dirty="0" smtClean="0">
                <a:solidFill>
                  <a:schemeClr val="tx1">
                    <a:lumMod val="75000"/>
                    <a:lumOff val="25000"/>
                  </a:schemeClr>
                </a:solidFill>
                <a:latin typeface="Fedra Sans Std Bold" panose="020B0803040000020004" pitchFamily="34" charset="0"/>
              </a:rPr>
              <a:t>-Húsnæðissjálfs-  </a:t>
            </a:r>
            <a:br>
              <a:rPr lang="is-IS" sz="2800" dirty="0" smtClean="0">
                <a:solidFill>
                  <a:schemeClr val="tx1">
                    <a:lumMod val="75000"/>
                    <a:lumOff val="25000"/>
                  </a:schemeClr>
                </a:solidFill>
                <a:latin typeface="Fedra Sans Std Bold" panose="020B0803040000020004" pitchFamily="34" charset="0"/>
              </a:rPr>
            </a:br>
            <a:r>
              <a:rPr lang="is-IS" sz="2800" dirty="0" smtClean="0">
                <a:solidFill>
                  <a:schemeClr val="tx1">
                    <a:lumMod val="75000"/>
                    <a:lumOff val="25000"/>
                  </a:schemeClr>
                </a:solidFill>
                <a:latin typeface="Fedra Sans Std Bold" panose="020B0803040000020004" pitchFamily="34" charset="0"/>
              </a:rPr>
              <a:t>  eignastofnun </a:t>
            </a:r>
          </a:p>
          <a:p>
            <a:pPr>
              <a:spcAft>
                <a:spcPts val="600"/>
              </a:spcAft>
            </a:pPr>
            <a:r>
              <a:rPr lang="is-IS" sz="2800" dirty="0" smtClean="0">
                <a:solidFill>
                  <a:schemeClr val="tx1">
                    <a:lumMod val="75000"/>
                    <a:lumOff val="25000"/>
                  </a:schemeClr>
                </a:solidFill>
                <a:latin typeface="Fedra Sans Std Bold" panose="020B0803040000020004" pitchFamily="34" charset="0"/>
              </a:rPr>
              <a:t>-Sveitarfélag</a:t>
            </a:r>
          </a:p>
          <a:p>
            <a:pPr>
              <a:spcAft>
                <a:spcPts val="600"/>
              </a:spcAft>
            </a:pPr>
            <a:r>
              <a:rPr lang="is-IS" sz="2000" dirty="0" smtClean="0">
                <a:solidFill>
                  <a:schemeClr val="tx1">
                    <a:lumMod val="75000"/>
                    <a:lumOff val="25000"/>
                  </a:schemeClr>
                </a:solidFill>
                <a:latin typeface="Fedra Sans Std Bold" panose="020B0803040000020004" pitchFamily="34" charset="0"/>
              </a:rPr>
              <a:t>Á og rekur Leiguheimili til langs tíma</a:t>
            </a:r>
          </a:p>
          <a:p>
            <a:r>
              <a:rPr lang="is-IS" sz="2000" dirty="0" smtClean="0">
                <a:solidFill>
                  <a:schemeClr val="tx1">
                    <a:lumMod val="75000"/>
                    <a:lumOff val="25000"/>
                  </a:schemeClr>
                </a:solidFill>
                <a:latin typeface="Fedra Sans Std Bold" panose="020B0803040000020004" pitchFamily="34" charset="0"/>
              </a:rPr>
              <a:t>Ekki rekin í </a:t>
            </a:r>
          </a:p>
          <a:p>
            <a:r>
              <a:rPr lang="is-IS" sz="2000" dirty="0" smtClean="0">
                <a:solidFill>
                  <a:schemeClr val="tx1">
                    <a:lumMod val="75000"/>
                    <a:lumOff val="25000"/>
                  </a:schemeClr>
                </a:solidFill>
                <a:latin typeface="Fedra Sans Std Bold" panose="020B0803040000020004" pitchFamily="34" charset="0"/>
              </a:rPr>
              <a:t>hagnaðarskyni</a:t>
            </a:r>
            <a:endParaRPr lang="is-IS" sz="2000" dirty="0"/>
          </a:p>
        </p:txBody>
      </p:sp>
      <p:sp>
        <p:nvSpPr>
          <p:cNvPr id="21" name="Right Arrow 20"/>
          <p:cNvSpPr/>
          <p:nvPr/>
        </p:nvSpPr>
        <p:spPr>
          <a:xfrm rot="10800000">
            <a:off x="4327922" y="4728708"/>
            <a:ext cx="1596895" cy="291322"/>
          </a:xfrm>
          <a:prstGeom prst="rightArrow">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TextBox 2"/>
          <p:cNvSpPr txBox="1"/>
          <p:nvPr/>
        </p:nvSpPr>
        <p:spPr>
          <a:xfrm>
            <a:off x="4334845" y="4366501"/>
            <a:ext cx="1744837" cy="369332"/>
          </a:xfrm>
          <a:prstGeom prst="rect">
            <a:avLst/>
          </a:prstGeom>
          <a:noFill/>
        </p:spPr>
        <p:txBody>
          <a:bodyPr wrap="none" rtlCol="0">
            <a:spAutoFit/>
          </a:bodyPr>
          <a:lstStyle/>
          <a:p>
            <a:r>
              <a:rPr lang="is-IS" dirty="0" smtClean="0">
                <a:latin typeface="Fedra Sans Std Bold" panose="020B0803040000020004" pitchFamily="34" charset="0"/>
              </a:rPr>
              <a:t>Stofnframlög</a:t>
            </a:r>
            <a:endParaRPr lang="is-IS" dirty="0">
              <a:latin typeface="Fedra Sans Std Bold" panose="020B0803040000020004" pitchFamily="34" charset="0"/>
            </a:endParaRPr>
          </a:p>
        </p:txBody>
      </p:sp>
      <p:sp>
        <p:nvSpPr>
          <p:cNvPr id="20" name="TextBox 19"/>
          <p:cNvSpPr txBox="1"/>
          <p:nvPr/>
        </p:nvSpPr>
        <p:spPr>
          <a:xfrm>
            <a:off x="4322378" y="5067592"/>
            <a:ext cx="1757304" cy="307777"/>
          </a:xfrm>
          <a:prstGeom prst="rect">
            <a:avLst/>
          </a:prstGeom>
          <a:noFill/>
        </p:spPr>
        <p:txBody>
          <a:bodyPr wrap="square" rtlCol="0">
            <a:spAutoFit/>
          </a:bodyPr>
          <a:lstStyle/>
          <a:p>
            <a:r>
              <a:rPr lang="is-IS" sz="1400" dirty="0" smtClean="0">
                <a:latin typeface="Fedra Serif B Std Book" panose="02030505050000020004" pitchFamily="18" charset="0"/>
                <a:ea typeface="Fedra Serif B Std Book" panose="02030505050000020004" pitchFamily="18" charset="0"/>
              </a:rPr>
              <a:t>Stofnfjármögnun</a:t>
            </a:r>
            <a:endParaRPr lang="is-IS" sz="1400" dirty="0">
              <a:latin typeface="Fedra Serif B Std Book" panose="02030505050000020004" pitchFamily="18" charset="0"/>
              <a:ea typeface="Fedra Serif B Std Book" panose="02030505050000020004" pitchFamily="18" charset="0"/>
            </a:endParaRPr>
          </a:p>
        </p:txBody>
      </p:sp>
    </p:spTree>
    <p:extLst>
      <p:ext uri="{BB962C8B-B14F-4D97-AF65-F5344CB8AC3E}">
        <p14:creationId xmlns:p14="http://schemas.microsoft.com/office/powerpoint/2010/main" val="3582936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Markmið</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6" name="Content Placeholder 2"/>
          <p:cNvSpPr>
            <a:spLocks noGrp="1"/>
          </p:cNvSpPr>
          <p:nvPr>
            <p:ph idx="1"/>
          </p:nvPr>
        </p:nvSpPr>
        <p:spPr>
          <a:xfrm>
            <a:off x="1104900" y="1916113"/>
            <a:ext cx="10047192" cy="4605003"/>
          </a:xfrm>
        </p:spPr>
        <p:txBody>
          <a:bodyPr>
            <a:normAutofit/>
          </a:bodyPr>
          <a:lstStyle/>
          <a:p>
            <a:pPr>
              <a:lnSpc>
                <a:spcPct val="130000"/>
              </a:lnSpc>
              <a:spcBef>
                <a:spcPts val="600"/>
              </a:spcBef>
            </a:pPr>
            <a:r>
              <a:rPr lang="is-IS" dirty="0" smtClean="0">
                <a:latin typeface="Fedra Serif B Std Book" panose="02030505050000020004" pitchFamily="18" charset="0"/>
                <a:ea typeface="Fedra Serif B Std Book" panose="02030505050000020004" pitchFamily="18" charset="0"/>
              </a:rPr>
              <a:t>Bæta húsnæðisöryggi </a:t>
            </a:r>
            <a:r>
              <a:rPr lang="is-IS" dirty="0">
                <a:latin typeface="Fedra Serif B Std Book" panose="02030505050000020004" pitchFamily="18" charset="0"/>
                <a:ea typeface="Fedra Serif B Std Book" panose="02030505050000020004" pitchFamily="18" charset="0"/>
              </a:rPr>
              <a:t>efnaminni fjölskyldna og einstaklinga </a:t>
            </a:r>
            <a:r>
              <a:rPr lang="is-IS" dirty="0" smtClean="0">
                <a:latin typeface="Fedra Serif B Std Book" panose="02030505050000020004" pitchFamily="18" charset="0"/>
                <a:ea typeface="Fedra Serif B Std Book" panose="02030505050000020004" pitchFamily="18" charset="0"/>
              </a:rPr>
              <a:t>og ungs fólks</a:t>
            </a:r>
          </a:p>
          <a:p>
            <a:pPr>
              <a:lnSpc>
                <a:spcPct val="130000"/>
              </a:lnSpc>
              <a:spcBef>
                <a:spcPts val="600"/>
              </a:spcBef>
            </a:pPr>
            <a:r>
              <a:rPr lang="is-IS" dirty="0" smtClean="0">
                <a:latin typeface="Fedra Serif B Std Book" panose="02030505050000020004" pitchFamily="18" charset="0"/>
                <a:ea typeface="Fedra Serif B Std Book" panose="02030505050000020004" pitchFamily="18" charset="0"/>
              </a:rPr>
              <a:t>Auka </a:t>
            </a:r>
            <a:r>
              <a:rPr lang="is-IS" dirty="0">
                <a:latin typeface="Fedra Serif B Std Book" panose="02030505050000020004" pitchFamily="18" charset="0"/>
                <a:ea typeface="Fedra Serif B Std Book" panose="02030505050000020004" pitchFamily="18" charset="0"/>
              </a:rPr>
              <a:t>aðgengi að öruggu og viðeigandi </a:t>
            </a:r>
            <a:r>
              <a:rPr lang="is-IS" dirty="0" smtClean="0">
                <a:latin typeface="Fedra Serif B Std Book" panose="02030505050000020004" pitchFamily="18" charset="0"/>
                <a:ea typeface="Fedra Serif B Std Book" panose="02030505050000020004" pitchFamily="18" charset="0"/>
              </a:rPr>
              <a:t>leiguhúsnæði. </a:t>
            </a:r>
          </a:p>
          <a:p>
            <a:pPr>
              <a:lnSpc>
                <a:spcPct val="130000"/>
              </a:lnSpc>
              <a:spcBef>
                <a:spcPts val="600"/>
              </a:spcBef>
            </a:pPr>
            <a:r>
              <a:rPr lang="is-IS" dirty="0">
                <a:latin typeface="Fedra Serif B Std Book" panose="02030505050000020004" pitchFamily="18" charset="0"/>
                <a:ea typeface="Fedra Serif B Std Book" panose="02030505050000020004" pitchFamily="18" charset="0"/>
              </a:rPr>
              <a:t>Stuðla að því að húsnæðiskostnaður sé í samræmi við greiðslugetu </a:t>
            </a:r>
            <a:r>
              <a:rPr lang="is-IS" dirty="0" smtClean="0">
                <a:latin typeface="Fedra Serif B Std Book" panose="02030505050000020004" pitchFamily="18" charset="0"/>
                <a:ea typeface="Fedra Serif B Std Book" panose="02030505050000020004" pitchFamily="18" charset="0"/>
              </a:rPr>
              <a:t>leigjanda</a:t>
            </a:r>
          </a:p>
          <a:p>
            <a:pPr>
              <a:lnSpc>
                <a:spcPct val="130000"/>
              </a:lnSpc>
              <a:spcBef>
                <a:spcPts val="600"/>
              </a:spcBef>
            </a:pPr>
            <a:r>
              <a:rPr lang="is-IS" dirty="0" smtClean="0">
                <a:latin typeface="Fedra Serif B Std Book" panose="02030505050000020004" pitchFamily="18" charset="0"/>
                <a:ea typeface="Fedra Serif B Std Book" panose="02030505050000020004" pitchFamily="18" charset="0"/>
              </a:rPr>
              <a:t>Sérstök </a:t>
            </a:r>
            <a:r>
              <a:rPr lang="is-IS" dirty="0">
                <a:latin typeface="Fedra Serif B Std Book" panose="02030505050000020004" pitchFamily="18" charset="0"/>
                <a:ea typeface="Fedra Serif B Std Book" panose="02030505050000020004" pitchFamily="18" charset="0"/>
              </a:rPr>
              <a:t>áhersla á nýbyggingar og að fjölga leiguíbúðum</a:t>
            </a:r>
            <a:r>
              <a:rPr lang="is-IS" dirty="0" smtClean="0">
                <a:latin typeface="Fedra Serif B Std Book" panose="02030505050000020004" pitchFamily="18" charset="0"/>
                <a:ea typeface="Fedra Serif B Std Book" panose="02030505050000020004" pitchFamily="18" charset="0"/>
              </a:rPr>
              <a:t>.</a:t>
            </a:r>
            <a:endParaRPr lang="is-IS" dirty="0">
              <a:latin typeface="Fedra Serif B Std Book" panose="02030505050000020004" pitchFamily="18" charset="0"/>
              <a:ea typeface="Fedra Serif B Std Book" panose="02030505050000020004" pitchFamily="18" charset="0"/>
            </a:endParaRPr>
          </a:p>
        </p:txBody>
      </p:sp>
    </p:spTree>
    <p:extLst>
      <p:ext uri="{BB962C8B-B14F-4D97-AF65-F5344CB8AC3E}">
        <p14:creationId xmlns:p14="http://schemas.microsoft.com/office/powerpoint/2010/main" val="3901510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Fyrir hvern?</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6" name="Content Placeholder 2"/>
          <p:cNvSpPr>
            <a:spLocks noGrp="1"/>
          </p:cNvSpPr>
          <p:nvPr>
            <p:ph idx="1"/>
          </p:nvPr>
        </p:nvSpPr>
        <p:spPr>
          <a:xfrm>
            <a:off x="1104899" y="1916113"/>
            <a:ext cx="4975194" cy="4605003"/>
          </a:xfrm>
        </p:spPr>
        <p:txBody>
          <a:bodyPr>
            <a:normAutofit fontScale="85000" lnSpcReduction="20000"/>
          </a:bodyPr>
          <a:lstStyle/>
          <a:p>
            <a:pPr marL="0" indent="0">
              <a:lnSpc>
                <a:spcPct val="130000"/>
              </a:lnSpc>
              <a:spcBef>
                <a:spcPts val="600"/>
              </a:spcBef>
              <a:buNone/>
            </a:pPr>
            <a:r>
              <a:rPr lang="is-IS" dirty="0" smtClean="0">
                <a:latin typeface="Fedra Serif B Std Book" panose="02030505050000020004" pitchFamily="18" charset="0"/>
                <a:ea typeface="Fedra Serif B Std Book" panose="02030505050000020004" pitchFamily="18" charset="0"/>
              </a:rPr>
              <a:t>Stuðla </a:t>
            </a:r>
            <a:r>
              <a:rPr lang="is-IS" dirty="0">
                <a:latin typeface="Fedra Serif B Std Book" panose="02030505050000020004" pitchFamily="18" charset="0"/>
                <a:ea typeface="Fedra Serif B Std Book" panose="02030505050000020004" pitchFamily="18" charset="0"/>
              </a:rPr>
              <a:t>að </a:t>
            </a:r>
            <a:r>
              <a:rPr lang="is-IS" dirty="0" smtClean="0">
                <a:latin typeface="Fedra Serif B Std Book" panose="02030505050000020004" pitchFamily="18" charset="0"/>
                <a:ea typeface="Fedra Serif B Std Book" panose="02030505050000020004" pitchFamily="18" charset="0"/>
              </a:rPr>
              <a:t>framboði á ódýru leiguhúsnæði fyrir:</a:t>
            </a:r>
          </a:p>
          <a:p>
            <a:pPr>
              <a:lnSpc>
                <a:spcPct val="130000"/>
              </a:lnSpc>
              <a:spcBef>
                <a:spcPts val="600"/>
              </a:spcBef>
            </a:pPr>
            <a:r>
              <a:rPr lang="is-IS" dirty="0" smtClean="0">
                <a:latin typeface="Fedra Serif B Std Book" panose="02030505050000020004" pitchFamily="18" charset="0"/>
                <a:ea typeface="Fedra Serif B Std Book" panose="02030505050000020004" pitchFamily="18" charset="0"/>
              </a:rPr>
              <a:t>Námsmenn</a:t>
            </a:r>
          </a:p>
          <a:p>
            <a:pPr>
              <a:lnSpc>
                <a:spcPct val="130000"/>
              </a:lnSpc>
              <a:spcBef>
                <a:spcPts val="600"/>
              </a:spcBef>
            </a:pPr>
            <a:r>
              <a:rPr lang="is-IS" dirty="0" smtClean="0">
                <a:latin typeface="Fedra Serif B Std Book" panose="02030505050000020004" pitchFamily="18" charset="0"/>
                <a:ea typeface="Fedra Serif B Std Book" panose="02030505050000020004" pitchFamily="18" charset="0"/>
              </a:rPr>
              <a:t>Ungt fólk </a:t>
            </a:r>
          </a:p>
          <a:p>
            <a:pPr>
              <a:lnSpc>
                <a:spcPct val="130000"/>
              </a:lnSpc>
              <a:spcBef>
                <a:spcPts val="600"/>
              </a:spcBef>
            </a:pPr>
            <a:r>
              <a:rPr lang="is-IS" dirty="0" smtClean="0">
                <a:latin typeface="Fedra Serif B Std Book" panose="02030505050000020004" pitchFamily="18" charset="0"/>
                <a:ea typeface="Fedra Serif B Std Book" panose="02030505050000020004" pitchFamily="18" charset="0"/>
              </a:rPr>
              <a:t>Aldraða </a:t>
            </a:r>
          </a:p>
          <a:p>
            <a:pPr>
              <a:lnSpc>
                <a:spcPct val="130000"/>
              </a:lnSpc>
              <a:spcBef>
                <a:spcPts val="600"/>
              </a:spcBef>
            </a:pPr>
            <a:r>
              <a:rPr lang="is-IS" dirty="0" smtClean="0">
                <a:latin typeface="Fedra Serif B Std Book" panose="02030505050000020004" pitchFamily="18" charset="0"/>
                <a:ea typeface="Fedra Serif B Std Book" panose="02030505050000020004" pitchFamily="18" charset="0"/>
              </a:rPr>
              <a:t>Fatlað fólk</a:t>
            </a:r>
          </a:p>
          <a:p>
            <a:pPr>
              <a:lnSpc>
                <a:spcPct val="130000"/>
              </a:lnSpc>
              <a:spcBef>
                <a:spcPts val="600"/>
              </a:spcBef>
            </a:pPr>
            <a:r>
              <a:rPr lang="is-IS" dirty="0" smtClean="0">
                <a:latin typeface="Fedra Serif B Std Book" panose="02030505050000020004" pitchFamily="18" charset="0"/>
                <a:ea typeface="Fedra Serif B Std Book" panose="02030505050000020004" pitchFamily="18" charset="0"/>
              </a:rPr>
              <a:t>Fólk </a:t>
            </a:r>
            <a:r>
              <a:rPr lang="is-IS" dirty="0">
                <a:latin typeface="Fedra Serif B Std Book" panose="02030505050000020004" pitchFamily="18" charset="0"/>
                <a:ea typeface="Fedra Serif B Std Book" panose="02030505050000020004" pitchFamily="18" charset="0"/>
              </a:rPr>
              <a:t>sem ekki er fært um að sjá </a:t>
            </a:r>
            <a:r>
              <a:rPr lang="is-IS" dirty="0" smtClean="0">
                <a:latin typeface="Fedra Serif B Std Book" panose="02030505050000020004" pitchFamily="18" charset="0"/>
                <a:ea typeface="Fedra Serif B Std Book" panose="02030505050000020004" pitchFamily="18" charset="0"/>
              </a:rPr>
              <a:t>sér fyrir húsnæði </a:t>
            </a:r>
            <a:r>
              <a:rPr lang="is-IS" dirty="0">
                <a:latin typeface="Fedra Serif B Std Book" panose="02030505050000020004" pitchFamily="18" charset="0"/>
                <a:ea typeface="Fedra Serif B Std Book" panose="02030505050000020004" pitchFamily="18" charset="0"/>
              </a:rPr>
              <a:t>sökum félagslegra aðstæðna eða verulegs fjárhagsvanda. </a:t>
            </a:r>
            <a:endParaRPr lang="is-IS" dirty="0" smtClean="0">
              <a:latin typeface="Fedra Serif B Std Book" panose="02030505050000020004" pitchFamily="18" charset="0"/>
              <a:ea typeface="Fedra Serif B Std Book" panose="02030505050000020004" pitchFamily="18" charset="0"/>
            </a:endParaRPr>
          </a:p>
          <a:p>
            <a:pPr marL="0" indent="0">
              <a:lnSpc>
                <a:spcPct val="130000"/>
              </a:lnSpc>
              <a:spcBef>
                <a:spcPts val="600"/>
              </a:spcBef>
              <a:buNone/>
            </a:pPr>
            <a:endParaRPr lang="is-IS" dirty="0">
              <a:latin typeface="Fedra Serif B Std Medium" panose="02030705050000020004" pitchFamily="18" charset="0"/>
              <a:ea typeface="Fedra Serif B Std Medium" panose="02030705050000020004" pitchFamily="18" charset="0"/>
            </a:endParaRPr>
          </a:p>
        </p:txBody>
      </p:sp>
      <p:sp>
        <p:nvSpPr>
          <p:cNvPr id="21" name="Rectangle 20"/>
          <p:cNvSpPr/>
          <p:nvPr/>
        </p:nvSpPr>
        <p:spPr>
          <a:xfrm>
            <a:off x="7303108" y="2164675"/>
            <a:ext cx="1659732" cy="862606"/>
          </a:xfrm>
          <a:prstGeom prst="rect">
            <a:avLst/>
          </a:prstGeom>
          <a:solidFill>
            <a:srgbClr val="9E202D"/>
          </a:solidFill>
          <a:ln>
            <a:solidFill>
              <a:srgbClr val="9E2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a:latin typeface="Fedra Sans Std Bold" panose="020B0803040000020004" pitchFamily="34" charset="0"/>
              </a:rPr>
              <a:t>5</a:t>
            </a:r>
          </a:p>
        </p:txBody>
      </p:sp>
      <p:sp>
        <p:nvSpPr>
          <p:cNvPr id="22" name="Rectangle 21"/>
          <p:cNvSpPr/>
          <p:nvPr/>
        </p:nvSpPr>
        <p:spPr>
          <a:xfrm>
            <a:off x="7301917" y="3935554"/>
            <a:ext cx="1659732" cy="865109"/>
          </a:xfrm>
          <a:prstGeom prst="rect">
            <a:avLst/>
          </a:prstGeom>
          <a:solidFill>
            <a:srgbClr val="5990AE"/>
          </a:solidFill>
          <a:ln>
            <a:solidFill>
              <a:srgbClr val="5990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3</a:t>
            </a:r>
            <a:endParaRPr lang="is-IS" dirty="0">
              <a:latin typeface="Fedra Sans Std Bold" panose="020B0803040000020004" pitchFamily="34" charset="0"/>
            </a:endParaRPr>
          </a:p>
        </p:txBody>
      </p:sp>
      <p:sp>
        <p:nvSpPr>
          <p:cNvPr id="23" name="Rectangle 22"/>
          <p:cNvSpPr/>
          <p:nvPr/>
        </p:nvSpPr>
        <p:spPr>
          <a:xfrm>
            <a:off x="7305901" y="5687810"/>
            <a:ext cx="1658129" cy="870151"/>
          </a:xfrm>
          <a:prstGeom prst="rect">
            <a:avLst/>
          </a:prstGeom>
          <a:solidFill>
            <a:srgbClr val="F3E074"/>
          </a:solidFill>
          <a:ln>
            <a:solidFill>
              <a:srgbClr val="F3E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1</a:t>
            </a:r>
            <a:endParaRPr lang="is-IS" dirty="0">
              <a:latin typeface="Fedra Sans Std Bold" panose="020B0803040000020004" pitchFamily="34" charset="0"/>
            </a:endParaRPr>
          </a:p>
        </p:txBody>
      </p:sp>
      <p:sp>
        <p:nvSpPr>
          <p:cNvPr id="28" name="TextBox 27"/>
          <p:cNvSpPr txBox="1"/>
          <p:nvPr/>
        </p:nvSpPr>
        <p:spPr>
          <a:xfrm>
            <a:off x="9256128" y="4974581"/>
            <a:ext cx="2783134" cy="1815882"/>
          </a:xfrm>
          <a:prstGeom prst="rect">
            <a:avLst/>
          </a:prstGeom>
          <a:noFill/>
        </p:spPr>
        <p:txBody>
          <a:bodyPr wrap="none" rtlCol="0">
            <a:spAutoFit/>
          </a:bodyPr>
          <a:lstStyle/>
          <a:p>
            <a:r>
              <a:rPr lang="is-IS" sz="1400" dirty="0" smtClean="0">
                <a:solidFill>
                  <a:schemeClr val="tx1">
                    <a:lumMod val="65000"/>
                    <a:lumOff val="35000"/>
                  </a:schemeClr>
                </a:solidFill>
                <a:latin typeface="Fedra Sans Std Bold" panose="020B0803040000020004" pitchFamily="34" charset="0"/>
              </a:rPr>
              <a:t>Tekju- og eignamörk</a:t>
            </a:r>
          </a:p>
          <a:p>
            <a:pPr marL="285750" indent="-285750">
              <a:buFont typeface="Arial" panose="020B0604020202020204" pitchFamily="34" charset="0"/>
              <a:buChar char="•"/>
            </a:pPr>
            <a:r>
              <a:rPr lang="is-IS" sz="1400" dirty="0" smtClean="0">
                <a:solidFill>
                  <a:schemeClr val="tx1">
                    <a:lumMod val="65000"/>
                    <a:lumOff val="35000"/>
                  </a:schemeClr>
                </a:solidFill>
                <a:latin typeface="Fedra Sans Std Bold" panose="020B0803040000020004" pitchFamily="34" charset="0"/>
              </a:rPr>
              <a:t>Einstaklingur 396.000</a:t>
            </a:r>
          </a:p>
          <a:p>
            <a:pPr marL="285750" indent="-285750">
              <a:buFont typeface="Arial" panose="020B0604020202020204" pitchFamily="34" charset="0"/>
              <a:buChar char="•"/>
            </a:pPr>
            <a:r>
              <a:rPr lang="is-IS" sz="1400" dirty="0" smtClean="0">
                <a:solidFill>
                  <a:schemeClr val="tx1">
                    <a:lumMod val="65000"/>
                    <a:lumOff val="35000"/>
                  </a:schemeClr>
                </a:solidFill>
                <a:latin typeface="Fedra Sans Std Bold" panose="020B0803040000020004" pitchFamily="34" charset="0"/>
              </a:rPr>
              <a:t>Einst.með. 4 börn 791.000</a:t>
            </a:r>
          </a:p>
          <a:p>
            <a:pPr marL="285750" indent="-285750">
              <a:buFont typeface="Arial" panose="020B0604020202020204" pitchFamily="34" charset="0"/>
              <a:buChar char="•"/>
            </a:pPr>
            <a:r>
              <a:rPr lang="is-IS" sz="1400" dirty="0" smtClean="0">
                <a:solidFill>
                  <a:schemeClr val="tx1">
                    <a:lumMod val="65000"/>
                    <a:lumOff val="35000"/>
                  </a:schemeClr>
                </a:solidFill>
                <a:latin typeface="Fedra Sans Std Bold" panose="020B0803040000020004" pitchFamily="34" charset="0"/>
              </a:rPr>
              <a:t>Hjón 554.000</a:t>
            </a:r>
          </a:p>
          <a:p>
            <a:pPr marL="285750" indent="-285750">
              <a:buFont typeface="Arial" panose="020B0604020202020204" pitchFamily="34" charset="0"/>
              <a:buChar char="•"/>
            </a:pPr>
            <a:r>
              <a:rPr lang="is-IS" sz="1400" dirty="0" smtClean="0">
                <a:solidFill>
                  <a:schemeClr val="tx1">
                    <a:lumMod val="65000"/>
                    <a:lumOff val="35000"/>
                  </a:schemeClr>
                </a:solidFill>
                <a:latin typeface="Fedra Sans Std Bold" panose="020B0803040000020004" pitchFamily="34" charset="0"/>
              </a:rPr>
              <a:t>Hjón með 4 börn 950.000</a:t>
            </a:r>
          </a:p>
          <a:p>
            <a:pPr marL="285750" indent="-285750">
              <a:buFont typeface="Arial" panose="020B0604020202020204" pitchFamily="34" charset="0"/>
              <a:buChar char="•"/>
            </a:pPr>
            <a:r>
              <a:rPr lang="is-IS" sz="1400" dirty="0" smtClean="0">
                <a:solidFill>
                  <a:schemeClr val="tx1">
                    <a:lumMod val="65000"/>
                    <a:lumOff val="35000"/>
                  </a:schemeClr>
                </a:solidFill>
                <a:latin typeface="Fedra Sans Std Bold" panose="020B0803040000020004" pitchFamily="34" charset="0"/>
              </a:rPr>
              <a:t>Fyrir hvert barn 99.000</a:t>
            </a:r>
          </a:p>
          <a:p>
            <a:pPr marL="285750" indent="-285750">
              <a:buFont typeface="Arial" panose="020B0604020202020204" pitchFamily="34" charset="0"/>
              <a:buChar char="•"/>
            </a:pPr>
            <a:r>
              <a:rPr lang="is-IS" sz="1400" dirty="0" smtClean="0">
                <a:solidFill>
                  <a:schemeClr val="tx1">
                    <a:lumMod val="65000"/>
                    <a:lumOff val="35000"/>
                  </a:schemeClr>
                </a:solidFill>
                <a:latin typeface="Fedra Sans Std Bold" panose="020B0803040000020004" pitchFamily="34" charset="0"/>
              </a:rPr>
              <a:t>Eignamörk 5.126.000</a:t>
            </a:r>
          </a:p>
          <a:p>
            <a:endParaRPr lang="is-IS" sz="1400" dirty="0" smtClean="0">
              <a:solidFill>
                <a:schemeClr val="tx1">
                  <a:lumMod val="65000"/>
                  <a:lumOff val="35000"/>
                </a:schemeClr>
              </a:solidFill>
              <a:latin typeface="Fedra Sans Std Bold" panose="020B0803040000020004" pitchFamily="34" charset="0"/>
            </a:endParaRPr>
          </a:p>
        </p:txBody>
      </p:sp>
      <p:cxnSp>
        <p:nvCxnSpPr>
          <p:cNvPr id="29" name="Straight Connector 28"/>
          <p:cNvCxnSpPr/>
          <p:nvPr/>
        </p:nvCxnSpPr>
        <p:spPr>
          <a:xfrm flipV="1">
            <a:off x="9173186" y="4839680"/>
            <a:ext cx="2113737" cy="584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303477" y="3032035"/>
            <a:ext cx="1658172" cy="899115"/>
          </a:xfrm>
          <a:prstGeom prst="rect">
            <a:avLst/>
          </a:prstGeom>
          <a:solidFill>
            <a:srgbClr val="CD4F3C"/>
          </a:solidFill>
          <a:ln>
            <a:solidFill>
              <a:srgbClr val="CD4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a:latin typeface="Fedra Sans Std Bold" panose="020B0803040000020004" pitchFamily="34" charset="0"/>
              </a:rPr>
              <a:t>4</a:t>
            </a:r>
          </a:p>
        </p:txBody>
      </p:sp>
      <p:sp>
        <p:nvSpPr>
          <p:cNvPr id="35" name="Left Bracket 34"/>
          <p:cNvSpPr/>
          <p:nvPr/>
        </p:nvSpPr>
        <p:spPr>
          <a:xfrm>
            <a:off x="7170945" y="4839680"/>
            <a:ext cx="130972" cy="1718282"/>
          </a:xfrm>
          <a:prstGeom prst="leftBracket">
            <a:avLst/>
          </a:prstGeom>
          <a:no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p>
        </p:txBody>
      </p:sp>
      <p:sp>
        <p:nvSpPr>
          <p:cNvPr id="37" name="TextBox 36"/>
          <p:cNvSpPr txBox="1"/>
          <p:nvPr/>
        </p:nvSpPr>
        <p:spPr>
          <a:xfrm rot="16200000">
            <a:off x="4776557" y="4286242"/>
            <a:ext cx="3802644" cy="923330"/>
          </a:xfrm>
          <a:prstGeom prst="rect">
            <a:avLst/>
          </a:prstGeom>
          <a:noFill/>
        </p:spPr>
        <p:txBody>
          <a:bodyPr wrap="none" rtlCol="0">
            <a:spAutoFit/>
          </a:bodyPr>
          <a:lstStyle/>
          <a:p>
            <a:r>
              <a:rPr lang="is-IS" dirty="0" smtClean="0">
                <a:solidFill>
                  <a:schemeClr val="tx1">
                    <a:lumMod val="65000"/>
                    <a:lumOff val="35000"/>
                  </a:schemeClr>
                </a:solidFill>
                <a:latin typeface="Fedra Sans Std Bold" panose="020B0803040000020004" pitchFamily="34" charset="0"/>
              </a:rPr>
              <a:t>Skattaheimili – 22%</a:t>
            </a:r>
          </a:p>
          <a:p>
            <a:r>
              <a:rPr lang="is-IS" dirty="0" smtClean="0">
                <a:latin typeface="Fedra Sans Std Light" panose="020B0303040000020004" pitchFamily="34" charset="0"/>
              </a:rPr>
              <a:t>144.000 skattaheimil</a:t>
            </a:r>
          </a:p>
          <a:p>
            <a:r>
              <a:rPr lang="is-IS" dirty="0" smtClean="0">
                <a:latin typeface="Fedra Sans Std Light" panose="020B0303040000020004" pitchFamily="34" charset="0"/>
              </a:rPr>
              <a:t>31.000 skattaheimili 25 ára og eldri</a:t>
            </a:r>
          </a:p>
        </p:txBody>
      </p:sp>
      <p:sp>
        <p:nvSpPr>
          <p:cNvPr id="38" name="Rectangle 37"/>
          <p:cNvSpPr/>
          <p:nvPr/>
        </p:nvSpPr>
        <p:spPr>
          <a:xfrm>
            <a:off x="7302697" y="4808333"/>
            <a:ext cx="1658952" cy="870980"/>
          </a:xfrm>
          <a:prstGeom prst="rect">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2</a:t>
            </a:r>
            <a:endParaRPr lang="is-IS" dirty="0">
              <a:latin typeface="Fedra Sans Std Bold" panose="020B0803040000020004" pitchFamily="34" charset="0"/>
            </a:endParaRPr>
          </a:p>
        </p:txBody>
      </p:sp>
      <p:sp>
        <p:nvSpPr>
          <p:cNvPr id="2" name="Rectangle 1"/>
          <p:cNvSpPr/>
          <p:nvPr/>
        </p:nvSpPr>
        <p:spPr>
          <a:xfrm>
            <a:off x="7236431" y="1712482"/>
            <a:ext cx="2259178" cy="307777"/>
          </a:xfrm>
          <a:prstGeom prst="rect">
            <a:avLst/>
          </a:prstGeom>
        </p:spPr>
        <p:txBody>
          <a:bodyPr wrap="square">
            <a:spAutoFit/>
          </a:bodyPr>
          <a:lstStyle/>
          <a:p>
            <a:r>
              <a:rPr lang="is-IS" sz="1400" dirty="0" smtClean="0">
                <a:solidFill>
                  <a:schemeClr val="tx1">
                    <a:lumMod val="65000"/>
                    <a:lumOff val="35000"/>
                  </a:schemeClr>
                </a:solidFill>
                <a:latin typeface="Fedra Sans Std Bold" panose="020B0803040000020004" pitchFamily="34" charset="0"/>
              </a:rPr>
              <a:t>Tekjufimmtungar</a:t>
            </a:r>
            <a:endParaRPr lang="is-IS" sz="1400" dirty="0">
              <a:solidFill>
                <a:schemeClr val="tx1">
                  <a:lumMod val="65000"/>
                  <a:lumOff val="35000"/>
                </a:schemeClr>
              </a:solidFill>
              <a:latin typeface="Fedra Sans Std Bold" panose="020B0803040000020004" pitchFamily="34" charset="0"/>
            </a:endParaRPr>
          </a:p>
        </p:txBody>
      </p:sp>
    </p:spTree>
    <p:extLst>
      <p:ext uri="{BB962C8B-B14F-4D97-AF65-F5344CB8AC3E}">
        <p14:creationId xmlns:p14="http://schemas.microsoft.com/office/powerpoint/2010/main" val="371563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16113"/>
            <a:ext cx="12192000" cy="1284287"/>
          </a:xfrm>
          <a:prstGeom prst="rect">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Áhersluþættir</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6" name="Content Placeholder 2"/>
          <p:cNvSpPr>
            <a:spLocks noGrp="1"/>
          </p:cNvSpPr>
          <p:nvPr>
            <p:ph idx="1"/>
          </p:nvPr>
        </p:nvSpPr>
        <p:spPr>
          <a:xfrm>
            <a:off x="1104900" y="1916113"/>
            <a:ext cx="10047192" cy="4605003"/>
          </a:xfrm>
        </p:spPr>
        <p:txBody>
          <a:bodyPr>
            <a:normAutofit fontScale="77500" lnSpcReduction="20000"/>
          </a:bodyPr>
          <a:lstStyle/>
          <a:p>
            <a:pPr>
              <a:lnSpc>
                <a:spcPct val="130000"/>
              </a:lnSpc>
              <a:spcBef>
                <a:spcPts val="600"/>
              </a:spcBef>
            </a:pPr>
            <a:r>
              <a:rPr lang="is-IS" dirty="0">
                <a:latin typeface="Fedra Serif B Std Medium" panose="02030705050000020004" pitchFamily="18" charset="0"/>
                <a:ea typeface="Fedra Serif B Std Medium" panose="02030705050000020004" pitchFamily="18" charset="0"/>
              </a:rPr>
              <a:t>Nýbyggingar og að fjölga leiguíbúðum</a:t>
            </a:r>
          </a:p>
          <a:p>
            <a:pPr>
              <a:lnSpc>
                <a:spcPct val="130000"/>
              </a:lnSpc>
              <a:spcBef>
                <a:spcPts val="600"/>
              </a:spcBef>
            </a:pPr>
            <a:r>
              <a:rPr lang="is-IS" dirty="0">
                <a:latin typeface="Fedra Serif B Std Medium" panose="02030705050000020004" pitchFamily="18" charset="0"/>
                <a:ea typeface="Fedra Serif B Std Medium" panose="02030705050000020004" pitchFamily="18" charset="0"/>
              </a:rPr>
              <a:t>Íbúðir á svæðum þar sem þörf er fyrir leiguíbúðir fyrir leigjendur undir tekju- og eignamörkum</a:t>
            </a:r>
          </a:p>
          <a:p>
            <a:pPr>
              <a:lnSpc>
                <a:spcPct val="130000"/>
              </a:lnSpc>
              <a:spcBef>
                <a:spcPts val="600"/>
              </a:spcBef>
            </a:pPr>
            <a:r>
              <a:rPr lang="is-IS" dirty="0" smtClean="0">
                <a:latin typeface="Fedra Serif B Std Medium" panose="02030705050000020004" pitchFamily="18" charset="0"/>
                <a:ea typeface="Fedra Serif B Std Medium" panose="02030705050000020004" pitchFamily="18" charset="0"/>
              </a:rPr>
              <a:t>Hagkvæmar </a:t>
            </a:r>
            <a:r>
              <a:rPr lang="is-IS" dirty="0">
                <a:latin typeface="Fedra Serif B Std Medium" panose="02030705050000020004" pitchFamily="18" charset="0"/>
                <a:ea typeface="Fedra Serif B Std Medium" panose="02030705050000020004" pitchFamily="18" charset="0"/>
              </a:rPr>
              <a:t>aðferðir við íbúðabyggingar í því skyni að lækka byggingarkostnað  </a:t>
            </a:r>
          </a:p>
          <a:p>
            <a:pPr>
              <a:lnSpc>
                <a:spcPct val="130000"/>
              </a:lnSpc>
              <a:spcBef>
                <a:spcPts val="600"/>
              </a:spcBef>
            </a:pPr>
            <a:r>
              <a:rPr lang="is-IS" dirty="0">
                <a:latin typeface="Fedra Serif B Std Medium" panose="02030705050000020004" pitchFamily="18" charset="0"/>
                <a:ea typeface="Fedra Serif B Std Medium" panose="02030705050000020004" pitchFamily="18" charset="0"/>
              </a:rPr>
              <a:t>Skapandi og hugvitsamlegar lausnir og </a:t>
            </a:r>
            <a:r>
              <a:rPr lang="is-IS" dirty="0" smtClean="0">
                <a:latin typeface="Fedra Serif B Std Medium" panose="02030705050000020004" pitchFamily="18" charset="0"/>
                <a:ea typeface="Fedra Serif B Std Medium" panose="02030705050000020004" pitchFamily="18" charset="0"/>
              </a:rPr>
              <a:t>góð </a:t>
            </a:r>
            <a:r>
              <a:rPr lang="is-IS" dirty="0">
                <a:latin typeface="Fedra Serif B Std Medium" panose="02030705050000020004" pitchFamily="18" charset="0"/>
                <a:ea typeface="Fedra Serif B Std Medium" panose="02030705050000020004" pitchFamily="18" charset="0"/>
              </a:rPr>
              <a:t>hönnun</a:t>
            </a:r>
          </a:p>
          <a:p>
            <a:pPr>
              <a:lnSpc>
                <a:spcPct val="130000"/>
              </a:lnSpc>
              <a:spcBef>
                <a:spcPts val="600"/>
              </a:spcBef>
            </a:pPr>
            <a:r>
              <a:rPr lang="is-IS" dirty="0">
                <a:latin typeface="Fedra Serif B Std Medium" panose="02030705050000020004" pitchFamily="18" charset="0"/>
                <a:ea typeface="Fedra Serif B Std Medium" panose="02030705050000020004" pitchFamily="18" charset="0"/>
              </a:rPr>
              <a:t>Íbúðir sem uppfyllar þarfir íbúa á hverju svæði</a:t>
            </a:r>
          </a:p>
          <a:p>
            <a:pPr>
              <a:lnSpc>
                <a:spcPct val="130000"/>
              </a:lnSpc>
              <a:spcBef>
                <a:spcPts val="600"/>
              </a:spcBef>
            </a:pPr>
            <a:r>
              <a:rPr lang="is-IS" dirty="0">
                <a:latin typeface="Fedra Serif B Std Medium" panose="02030705050000020004" pitchFamily="18" charset="0"/>
                <a:ea typeface="Fedra Serif B Std Medium" panose="02030705050000020004" pitchFamily="18" charset="0"/>
              </a:rPr>
              <a:t>Íbúðir sem uppfylla mismunandi þarfir ólíkra hópa</a:t>
            </a:r>
          </a:p>
          <a:p>
            <a:pPr>
              <a:lnSpc>
                <a:spcPct val="130000"/>
              </a:lnSpc>
              <a:spcBef>
                <a:spcPts val="600"/>
              </a:spcBef>
            </a:pPr>
            <a:r>
              <a:rPr lang="is-IS" dirty="0" smtClean="0">
                <a:latin typeface="Fedra Serif B Std Medium" panose="02030705050000020004" pitchFamily="18" charset="0"/>
                <a:ea typeface="Fedra Serif B Std Medium" panose="02030705050000020004" pitchFamily="18" charset="0"/>
              </a:rPr>
              <a:t>Stuðla </a:t>
            </a:r>
            <a:r>
              <a:rPr lang="is-IS" dirty="0">
                <a:latin typeface="Fedra Serif B Std Medium" panose="02030705050000020004" pitchFamily="18" charset="0"/>
                <a:ea typeface="Fedra Serif B Std Medium" panose="02030705050000020004" pitchFamily="18" charset="0"/>
              </a:rPr>
              <a:t>að fjölbreyttri samsetningu íbúa og félaglegri blöndun</a:t>
            </a:r>
          </a:p>
          <a:p>
            <a:pPr marL="0" indent="0">
              <a:lnSpc>
                <a:spcPct val="130000"/>
              </a:lnSpc>
              <a:spcBef>
                <a:spcPts val="600"/>
              </a:spcBef>
              <a:buNone/>
            </a:pPr>
            <a:r>
              <a:rPr lang="is-IS" dirty="0" smtClean="0"/>
              <a:t> </a:t>
            </a:r>
            <a:endParaRPr lang="is-IS" dirty="0" smtClean="0">
              <a:latin typeface="Fedra Serif B Std Medium" panose="02030705050000020004" pitchFamily="18" charset="0"/>
              <a:ea typeface="Fedra Serif B Std Medium" panose="02030705050000020004" pitchFamily="18" charset="0"/>
            </a:endParaRPr>
          </a:p>
        </p:txBody>
      </p:sp>
    </p:spTree>
    <p:extLst>
      <p:ext uri="{BB962C8B-B14F-4D97-AF65-F5344CB8AC3E}">
        <p14:creationId xmlns:p14="http://schemas.microsoft.com/office/powerpoint/2010/main" val="2454649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Stofnframlög</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7" name="Content Placeholder 2"/>
          <p:cNvSpPr txBox="1">
            <a:spLocks noGrp="1"/>
          </p:cNvSpPr>
          <p:nvPr>
            <p:ph idx="1"/>
          </p:nvPr>
        </p:nvSpPr>
        <p:spPr>
          <a:xfrm>
            <a:off x="1016000" y="1825625"/>
            <a:ext cx="5799138" cy="4732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SzPct val="80000"/>
            </a:pPr>
            <a:r>
              <a:rPr lang="is-IS" dirty="0" smtClean="0">
                <a:latin typeface="Fedra Serif B Std Book" panose="02030505050000020004" pitchFamily="18" charset="0"/>
                <a:ea typeface="Fedra Serif B Std Book" panose="02030505050000020004" pitchFamily="18" charset="0"/>
              </a:rPr>
              <a:t>Nýtt og öflugt stjórntæki til að stuðla að uppbyggingu Leiguheimila sem eru langtímavalkostur á leigumarkaði.</a:t>
            </a:r>
          </a:p>
        </p:txBody>
      </p:sp>
      <p:sp>
        <p:nvSpPr>
          <p:cNvPr id="2" name="Rectangle 1"/>
          <p:cNvSpPr/>
          <p:nvPr/>
        </p:nvSpPr>
        <p:spPr>
          <a:xfrm>
            <a:off x="7512845" y="1811245"/>
            <a:ext cx="1659732" cy="857250"/>
          </a:xfrm>
          <a:prstGeom prst="rect">
            <a:avLst/>
          </a:prstGeom>
          <a:solidFill>
            <a:srgbClr val="9E202D"/>
          </a:solidFill>
          <a:ln>
            <a:solidFill>
              <a:srgbClr val="9E2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18%</a:t>
            </a:r>
            <a:endParaRPr lang="is-IS" dirty="0">
              <a:latin typeface="Fedra Sans Std Bold" panose="020B0803040000020004" pitchFamily="34" charset="0"/>
            </a:endParaRPr>
          </a:p>
        </p:txBody>
      </p:sp>
      <p:sp>
        <p:nvSpPr>
          <p:cNvPr id="8" name="Rectangle 7"/>
          <p:cNvSpPr/>
          <p:nvPr/>
        </p:nvSpPr>
        <p:spPr>
          <a:xfrm>
            <a:off x="7512845" y="3370000"/>
            <a:ext cx="1659732" cy="574674"/>
          </a:xfrm>
          <a:prstGeom prst="rect">
            <a:avLst/>
          </a:prstGeom>
          <a:solidFill>
            <a:srgbClr val="5990AE"/>
          </a:solidFill>
          <a:ln>
            <a:solidFill>
              <a:srgbClr val="5990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12%</a:t>
            </a:r>
            <a:endParaRPr lang="is-IS" dirty="0">
              <a:latin typeface="Fedra Sans Std Bold" panose="020B0803040000020004" pitchFamily="34" charset="0"/>
            </a:endParaRPr>
          </a:p>
        </p:txBody>
      </p:sp>
      <p:sp>
        <p:nvSpPr>
          <p:cNvPr id="10" name="Rectangle 9"/>
          <p:cNvSpPr/>
          <p:nvPr/>
        </p:nvSpPr>
        <p:spPr>
          <a:xfrm>
            <a:off x="7514447" y="4229099"/>
            <a:ext cx="1658129" cy="2328863"/>
          </a:xfrm>
          <a:prstGeom prst="rect">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56-70%</a:t>
            </a:r>
            <a:endParaRPr lang="is-IS" dirty="0">
              <a:latin typeface="Fedra Sans Std Bold" panose="020B0803040000020004" pitchFamily="34" charset="0"/>
            </a:endParaRPr>
          </a:p>
        </p:txBody>
      </p:sp>
      <p:sp>
        <p:nvSpPr>
          <p:cNvPr id="3" name="TextBox 2"/>
          <p:cNvSpPr txBox="1"/>
          <p:nvPr/>
        </p:nvSpPr>
        <p:spPr>
          <a:xfrm>
            <a:off x="9445207" y="3527466"/>
            <a:ext cx="1960793" cy="738664"/>
          </a:xfrm>
          <a:prstGeom prst="rect">
            <a:avLst/>
          </a:prstGeom>
          <a:noFill/>
        </p:spPr>
        <p:txBody>
          <a:bodyPr wrap="none" rtlCol="0">
            <a:spAutoFit/>
          </a:bodyPr>
          <a:lstStyle/>
          <a:p>
            <a:r>
              <a:rPr lang="is-IS" sz="1400" dirty="0" smtClean="0">
                <a:solidFill>
                  <a:schemeClr val="tx1">
                    <a:lumMod val="65000"/>
                    <a:lumOff val="35000"/>
                  </a:schemeClr>
                </a:solidFill>
                <a:latin typeface="Fedra Sans Std Bold" panose="020B0803040000020004" pitchFamily="34" charset="0"/>
              </a:rPr>
              <a:t>Sveitarfélög</a:t>
            </a:r>
          </a:p>
          <a:p>
            <a:r>
              <a:rPr lang="is-IS" sz="1400" dirty="0" smtClean="0">
                <a:solidFill>
                  <a:schemeClr val="tx1">
                    <a:lumMod val="65000"/>
                    <a:lumOff val="35000"/>
                  </a:schemeClr>
                </a:solidFill>
                <a:latin typeface="Fedra Sans Std Bold" panose="020B0803040000020004" pitchFamily="34" charset="0"/>
              </a:rPr>
              <a:t>12% grunnframlag</a:t>
            </a:r>
          </a:p>
          <a:p>
            <a:r>
              <a:rPr lang="is-IS" sz="1400" dirty="0" smtClean="0">
                <a:solidFill>
                  <a:schemeClr val="tx1">
                    <a:lumMod val="65000"/>
                    <a:lumOff val="35000"/>
                  </a:schemeClr>
                </a:solidFill>
                <a:latin typeface="Fedra Sans Std Bold" panose="020B0803040000020004" pitchFamily="34" charset="0"/>
              </a:rPr>
              <a:t>4% Markaðsbrestur</a:t>
            </a:r>
          </a:p>
        </p:txBody>
      </p:sp>
      <p:cxnSp>
        <p:nvCxnSpPr>
          <p:cNvPr id="5" name="Straight Connector 4"/>
          <p:cNvCxnSpPr/>
          <p:nvPr/>
        </p:nvCxnSpPr>
        <p:spPr>
          <a:xfrm flipV="1">
            <a:off x="9402343" y="1823153"/>
            <a:ext cx="2113737" cy="584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450386" y="1859228"/>
            <a:ext cx="2350195" cy="1384995"/>
          </a:xfrm>
          <a:prstGeom prst="rect">
            <a:avLst/>
          </a:prstGeom>
          <a:noFill/>
        </p:spPr>
        <p:txBody>
          <a:bodyPr wrap="none" rtlCol="0">
            <a:spAutoFit/>
          </a:bodyPr>
          <a:lstStyle/>
          <a:p>
            <a:r>
              <a:rPr lang="is-IS" sz="1400" dirty="0" smtClean="0">
                <a:solidFill>
                  <a:schemeClr val="tx1">
                    <a:lumMod val="65000"/>
                    <a:lumOff val="35000"/>
                  </a:schemeClr>
                </a:solidFill>
                <a:latin typeface="Fedra Sans Std Bold" panose="020B0803040000020004" pitchFamily="34" charset="0"/>
              </a:rPr>
              <a:t>Stofnframlag ríkisins</a:t>
            </a:r>
          </a:p>
          <a:p>
            <a:r>
              <a:rPr lang="is-IS" sz="1400" dirty="0" smtClean="0">
                <a:solidFill>
                  <a:schemeClr val="tx1">
                    <a:lumMod val="65000"/>
                    <a:lumOff val="35000"/>
                  </a:schemeClr>
                </a:solidFill>
                <a:latin typeface="Fedra Sans Std Bold" panose="020B0803040000020004" pitchFamily="34" charset="0"/>
              </a:rPr>
              <a:t>18% grunnframlag</a:t>
            </a:r>
          </a:p>
          <a:p>
            <a:endParaRPr lang="is-IS" sz="1400" dirty="0" smtClean="0">
              <a:solidFill>
                <a:schemeClr val="tx1">
                  <a:lumMod val="65000"/>
                  <a:lumOff val="35000"/>
                </a:schemeClr>
              </a:solidFill>
              <a:latin typeface="Fedra Sans Std Bold" panose="020B0803040000020004" pitchFamily="34" charset="0"/>
            </a:endParaRPr>
          </a:p>
          <a:p>
            <a:r>
              <a:rPr lang="is-IS" sz="1400" dirty="0" smtClean="0">
                <a:solidFill>
                  <a:schemeClr val="tx1">
                    <a:lumMod val="65000"/>
                    <a:lumOff val="35000"/>
                  </a:schemeClr>
                </a:solidFill>
                <a:latin typeface="Fedra Sans Std Bold" panose="020B0803040000020004" pitchFamily="34" charset="0"/>
              </a:rPr>
              <a:t>Viðbótarframlög</a:t>
            </a:r>
            <a:endParaRPr lang="is-IS" sz="1400" dirty="0">
              <a:solidFill>
                <a:schemeClr val="tx1">
                  <a:lumMod val="65000"/>
                  <a:lumOff val="35000"/>
                </a:schemeClr>
              </a:solidFill>
              <a:latin typeface="Fedra Sans Std Bold" panose="020B0803040000020004" pitchFamily="34" charset="0"/>
            </a:endParaRPr>
          </a:p>
          <a:p>
            <a:r>
              <a:rPr lang="is-IS" sz="1400" dirty="0" smtClean="0">
                <a:solidFill>
                  <a:schemeClr val="tx1">
                    <a:lumMod val="65000"/>
                    <a:lumOff val="35000"/>
                  </a:schemeClr>
                </a:solidFill>
                <a:latin typeface="Fedra Sans Std Bold" panose="020B0803040000020004" pitchFamily="34" charset="0"/>
              </a:rPr>
              <a:t>6%  Markaðsbrestur</a:t>
            </a:r>
          </a:p>
          <a:p>
            <a:r>
              <a:rPr lang="is-IS" sz="1400" dirty="0" smtClean="0">
                <a:solidFill>
                  <a:schemeClr val="tx1">
                    <a:lumMod val="65000"/>
                    <a:lumOff val="35000"/>
                  </a:schemeClr>
                </a:solidFill>
                <a:latin typeface="Fedra Sans Std Bold" panose="020B0803040000020004" pitchFamily="34" charset="0"/>
              </a:rPr>
              <a:t>4% Námsmenn/öryrkjar</a:t>
            </a:r>
          </a:p>
        </p:txBody>
      </p:sp>
      <p:cxnSp>
        <p:nvCxnSpPr>
          <p:cNvPr id="23" name="Straight Connector 22"/>
          <p:cNvCxnSpPr/>
          <p:nvPr/>
        </p:nvCxnSpPr>
        <p:spPr>
          <a:xfrm flipV="1">
            <a:off x="9383290" y="3432884"/>
            <a:ext cx="2113737" cy="584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64674" y="4397067"/>
            <a:ext cx="1968809" cy="954107"/>
          </a:xfrm>
          <a:prstGeom prst="rect">
            <a:avLst/>
          </a:prstGeom>
          <a:noFill/>
        </p:spPr>
        <p:txBody>
          <a:bodyPr wrap="none" rtlCol="0">
            <a:spAutoFit/>
          </a:bodyPr>
          <a:lstStyle/>
          <a:p>
            <a:r>
              <a:rPr lang="is-IS" sz="1400" dirty="0" smtClean="0">
                <a:solidFill>
                  <a:schemeClr val="tx1">
                    <a:lumMod val="65000"/>
                    <a:lumOff val="35000"/>
                  </a:schemeClr>
                </a:solidFill>
                <a:latin typeface="Fedra Sans Std Bold" panose="020B0803040000020004" pitchFamily="34" charset="0"/>
              </a:rPr>
              <a:t>Önnur fjármögnun</a:t>
            </a:r>
          </a:p>
          <a:p>
            <a:pPr marL="285750" indent="-285750">
              <a:buFont typeface="Arial" panose="020B0604020202020204" pitchFamily="34" charset="0"/>
              <a:buChar char="•"/>
            </a:pPr>
            <a:r>
              <a:rPr lang="is-IS" sz="1400" dirty="0" smtClean="0">
                <a:solidFill>
                  <a:schemeClr val="tx1">
                    <a:lumMod val="65000"/>
                    <a:lumOff val="35000"/>
                  </a:schemeClr>
                </a:solidFill>
                <a:latin typeface="Fedra Sans Std Bold" panose="020B0803040000020004" pitchFamily="34" charset="0"/>
              </a:rPr>
              <a:t>Lánsfjármögnun</a:t>
            </a:r>
          </a:p>
          <a:p>
            <a:pPr marL="285750" indent="-285750">
              <a:buFont typeface="Arial" panose="020B0604020202020204" pitchFamily="34" charset="0"/>
              <a:buChar char="•"/>
            </a:pPr>
            <a:r>
              <a:rPr lang="is-IS" sz="1400" dirty="0" smtClean="0">
                <a:solidFill>
                  <a:schemeClr val="tx1">
                    <a:lumMod val="65000"/>
                    <a:lumOff val="35000"/>
                  </a:schemeClr>
                </a:solidFill>
                <a:latin typeface="Fedra Sans Std Bold" panose="020B0803040000020004" pitchFamily="34" charset="0"/>
              </a:rPr>
              <a:t>Eigið fé</a:t>
            </a:r>
          </a:p>
          <a:p>
            <a:endParaRPr lang="is-IS" sz="1400" dirty="0" smtClean="0">
              <a:solidFill>
                <a:schemeClr val="tx1">
                  <a:lumMod val="65000"/>
                  <a:lumOff val="35000"/>
                </a:schemeClr>
              </a:solidFill>
              <a:latin typeface="Fedra Sans Std Bold" panose="020B0803040000020004" pitchFamily="34" charset="0"/>
            </a:endParaRPr>
          </a:p>
        </p:txBody>
      </p:sp>
      <p:cxnSp>
        <p:nvCxnSpPr>
          <p:cNvPr id="25" name="Straight Connector 24"/>
          <p:cNvCxnSpPr/>
          <p:nvPr/>
        </p:nvCxnSpPr>
        <p:spPr>
          <a:xfrm flipV="1">
            <a:off x="9381732" y="4262166"/>
            <a:ext cx="2113737" cy="584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512845" y="3952567"/>
            <a:ext cx="1658952" cy="309599"/>
          </a:xfrm>
          <a:prstGeom prst="rect">
            <a:avLst/>
          </a:prstGeom>
          <a:solidFill>
            <a:srgbClr val="82C2D3"/>
          </a:solidFill>
          <a:ln>
            <a:solidFill>
              <a:srgbClr val="82C2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4%</a:t>
            </a:r>
            <a:endParaRPr lang="is-IS" dirty="0">
              <a:latin typeface="Fedra Sans Std Bold" panose="020B0803040000020004" pitchFamily="34" charset="0"/>
            </a:endParaRPr>
          </a:p>
        </p:txBody>
      </p:sp>
      <p:sp>
        <p:nvSpPr>
          <p:cNvPr id="27" name="Rectangle 26"/>
          <p:cNvSpPr/>
          <p:nvPr/>
        </p:nvSpPr>
        <p:spPr>
          <a:xfrm>
            <a:off x="7513667" y="3086644"/>
            <a:ext cx="1657350" cy="274683"/>
          </a:xfrm>
          <a:prstGeom prst="rect">
            <a:avLst/>
          </a:prstGeom>
          <a:solidFill>
            <a:srgbClr val="E48865"/>
          </a:solidFill>
          <a:ln>
            <a:solidFill>
              <a:srgbClr val="E48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4%</a:t>
            </a:r>
            <a:endParaRPr lang="is-IS" dirty="0">
              <a:latin typeface="Fedra Sans Std Bold" panose="020B0803040000020004" pitchFamily="34" charset="0"/>
            </a:endParaRPr>
          </a:p>
        </p:txBody>
      </p:sp>
      <p:sp>
        <p:nvSpPr>
          <p:cNvPr id="28" name="Rectangle 27"/>
          <p:cNvSpPr/>
          <p:nvPr/>
        </p:nvSpPr>
        <p:spPr>
          <a:xfrm>
            <a:off x="7512845" y="2677477"/>
            <a:ext cx="1658172" cy="400494"/>
          </a:xfrm>
          <a:prstGeom prst="rect">
            <a:avLst/>
          </a:prstGeom>
          <a:solidFill>
            <a:srgbClr val="CD4F3C"/>
          </a:solidFill>
          <a:ln>
            <a:solidFill>
              <a:srgbClr val="CD4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6%</a:t>
            </a:r>
            <a:endParaRPr lang="is-IS" dirty="0">
              <a:latin typeface="Fedra Sans Std Bold" panose="020B0803040000020004" pitchFamily="34" charset="0"/>
            </a:endParaRPr>
          </a:p>
        </p:txBody>
      </p:sp>
      <p:sp>
        <p:nvSpPr>
          <p:cNvPr id="29" name="Left Bracket 28"/>
          <p:cNvSpPr/>
          <p:nvPr/>
        </p:nvSpPr>
        <p:spPr>
          <a:xfrm>
            <a:off x="7372349" y="1816363"/>
            <a:ext cx="140496" cy="1544963"/>
          </a:xfrm>
          <a:prstGeom prst="leftBracket">
            <a:avLst/>
          </a:prstGeom>
          <a:no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p>
        </p:txBody>
      </p:sp>
      <p:sp>
        <p:nvSpPr>
          <p:cNvPr id="30" name="Left Bracket 29"/>
          <p:cNvSpPr/>
          <p:nvPr/>
        </p:nvSpPr>
        <p:spPr>
          <a:xfrm>
            <a:off x="7369967" y="3370000"/>
            <a:ext cx="142878" cy="859100"/>
          </a:xfrm>
          <a:prstGeom prst="leftBracket">
            <a:avLst/>
          </a:prstGeom>
          <a:no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p>
        </p:txBody>
      </p:sp>
      <p:sp>
        <p:nvSpPr>
          <p:cNvPr id="31" name="Left Bracket 30"/>
          <p:cNvSpPr/>
          <p:nvPr/>
        </p:nvSpPr>
        <p:spPr>
          <a:xfrm>
            <a:off x="7379491" y="4236770"/>
            <a:ext cx="133354" cy="2321192"/>
          </a:xfrm>
          <a:prstGeom prst="leftBracket">
            <a:avLst/>
          </a:prstGeom>
          <a:no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p>
        </p:txBody>
      </p:sp>
      <p:sp>
        <p:nvSpPr>
          <p:cNvPr id="32" name="TextBox 31"/>
          <p:cNvSpPr txBox="1"/>
          <p:nvPr/>
        </p:nvSpPr>
        <p:spPr>
          <a:xfrm rot="16200000">
            <a:off x="6630961" y="2194636"/>
            <a:ext cx="922047" cy="584775"/>
          </a:xfrm>
          <a:prstGeom prst="rect">
            <a:avLst/>
          </a:prstGeom>
          <a:noFill/>
        </p:spPr>
        <p:txBody>
          <a:bodyPr wrap="none" rtlCol="0">
            <a:spAutoFit/>
          </a:bodyPr>
          <a:lstStyle/>
          <a:p>
            <a:pPr algn="ctr"/>
            <a:r>
              <a:rPr lang="is-IS" sz="1400" dirty="0" smtClean="0">
                <a:latin typeface="Fedra Sans Std Bold" panose="020B0803040000020004" pitchFamily="34" charset="0"/>
              </a:rPr>
              <a:t>Ríkið </a:t>
            </a:r>
          </a:p>
          <a:p>
            <a:pPr algn="ctr"/>
            <a:r>
              <a:rPr lang="is-IS" dirty="0" smtClean="0">
                <a:latin typeface="Fedra Sans Std Light" panose="020B0303040000020004" pitchFamily="34" charset="0"/>
              </a:rPr>
              <a:t>18-28%</a:t>
            </a:r>
            <a:endParaRPr lang="is-IS" dirty="0">
              <a:latin typeface="Fedra Sans Std Light" panose="020B0303040000020004" pitchFamily="34" charset="0"/>
            </a:endParaRPr>
          </a:p>
        </p:txBody>
      </p:sp>
      <p:sp>
        <p:nvSpPr>
          <p:cNvPr id="33" name="TextBox 32"/>
          <p:cNvSpPr txBox="1"/>
          <p:nvPr/>
        </p:nvSpPr>
        <p:spPr>
          <a:xfrm rot="16200000">
            <a:off x="6439230" y="3473839"/>
            <a:ext cx="1293047" cy="584775"/>
          </a:xfrm>
          <a:prstGeom prst="rect">
            <a:avLst/>
          </a:prstGeom>
          <a:noFill/>
        </p:spPr>
        <p:txBody>
          <a:bodyPr wrap="none" rtlCol="0">
            <a:spAutoFit/>
          </a:bodyPr>
          <a:lstStyle/>
          <a:p>
            <a:pPr algn="ctr"/>
            <a:r>
              <a:rPr lang="is-IS" sz="1400" dirty="0" smtClean="0">
                <a:latin typeface="Fedra Sans Std Bold" panose="020B0803040000020004" pitchFamily="34" charset="0"/>
              </a:rPr>
              <a:t>Sveítarfélög</a:t>
            </a:r>
          </a:p>
          <a:p>
            <a:pPr algn="ctr"/>
            <a:r>
              <a:rPr lang="is-IS" dirty="0" smtClean="0">
                <a:latin typeface="Fedra Sans Std Light" panose="020B0303040000020004" pitchFamily="34" charset="0"/>
              </a:rPr>
              <a:t>12-16%</a:t>
            </a:r>
            <a:endParaRPr lang="is-IS" dirty="0">
              <a:latin typeface="Fedra Sans Std Light" panose="020B0303040000020004" pitchFamily="34" charset="0"/>
            </a:endParaRPr>
          </a:p>
        </p:txBody>
      </p:sp>
    </p:spTree>
    <p:extLst>
      <p:ext uri="{BB962C8B-B14F-4D97-AF65-F5344CB8AC3E}">
        <p14:creationId xmlns:p14="http://schemas.microsoft.com/office/powerpoint/2010/main" val="1599979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
          <p:cNvPicPr>
            <a:picLocks noChangeAspect="1"/>
          </p:cNvPicPr>
          <p:nvPr/>
        </p:nvPicPr>
        <p:blipFill>
          <a:blip r:embed="rId3"/>
          <a:stretch>
            <a:fillRect/>
          </a:stretch>
        </p:blipFill>
        <p:spPr>
          <a:xfrm>
            <a:off x="8957644" y="73541"/>
            <a:ext cx="2293183" cy="941333"/>
          </a:xfrm>
          <a:prstGeom prst="rect">
            <a:avLst/>
          </a:prstGeom>
        </p:spPr>
      </p:pic>
      <p:sp>
        <p:nvSpPr>
          <p:cNvPr id="13" name="TextBox 12"/>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Markmið um 2.300 íbúðir á næstu fjórum árum</a:t>
            </a:r>
            <a:endParaRPr lang="is-IS" sz="3200" spc="100" dirty="0">
              <a:latin typeface="Fedra Sans Std Medium" charset="0"/>
              <a:ea typeface="Fedra Sans Std Medium" charset="0"/>
              <a:cs typeface="Fedra Sans Std Medium"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3" name="Rectangle 2"/>
          <p:cNvSpPr/>
          <p:nvPr/>
        </p:nvSpPr>
        <p:spPr>
          <a:xfrm>
            <a:off x="4874659" y="3905250"/>
            <a:ext cx="702989" cy="876300"/>
          </a:xfrm>
          <a:prstGeom prst="rect">
            <a:avLst/>
          </a:prstGeom>
          <a:solidFill>
            <a:srgbClr val="DBB419"/>
          </a:solidFill>
          <a:ln>
            <a:solidFill>
              <a:srgbClr val="DBB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385</a:t>
            </a:r>
            <a:endParaRPr lang="is-IS" dirty="0">
              <a:latin typeface="Fedra Sans Std Bold" panose="020B0803040000020004" pitchFamily="34" charset="0"/>
            </a:endParaRPr>
          </a:p>
        </p:txBody>
      </p:sp>
      <p:sp>
        <p:nvSpPr>
          <p:cNvPr id="12" name="Rectangle 11"/>
          <p:cNvSpPr/>
          <p:nvPr/>
        </p:nvSpPr>
        <p:spPr>
          <a:xfrm>
            <a:off x="5770010" y="3448050"/>
            <a:ext cx="702991" cy="1333500"/>
          </a:xfrm>
          <a:prstGeom prst="rect">
            <a:avLst/>
          </a:prstGeom>
          <a:solidFill>
            <a:srgbClr val="DBB419"/>
          </a:solidFill>
          <a:ln>
            <a:solidFill>
              <a:srgbClr val="DBB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600	</a:t>
            </a:r>
            <a:endParaRPr lang="is-IS" dirty="0">
              <a:latin typeface="Fedra Sans Std Bold" panose="020B0803040000020004" pitchFamily="34" charset="0"/>
            </a:endParaRPr>
          </a:p>
        </p:txBody>
      </p:sp>
      <p:sp>
        <p:nvSpPr>
          <p:cNvPr id="16" name="Rectangle 15"/>
          <p:cNvSpPr/>
          <p:nvPr/>
        </p:nvSpPr>
        <p:spPr>
          <a:xfrm>
            <a:off x="4874659" y="3448050"/>
            <a:ext cx="702989" cy="457200"/>
          </a:xfrm>
          <a:prstGeom prst="rect">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124</a:t>
            </a:r>
            <a:endParaRPr lang="is-IS" dirty="0">
              <a:latin typeface="Fedra Sans Std Bold" panose="020B0803040000020004" pitchFamily="34" charset="0"/>
            </a:endParaRPr>
          </a:p>
        </p:txBody>
      </p:sp>
      <p:sp>
        <p:nvSpPr>
          <p:cNvPr id="17" name="Rectangle 16"/>
          <p:cNvSpPr/>
          <p:nvPr/>
        </p:nvSpPr>
        <p:spPr>
          <a:xfrm>
            <a:off x="6685700" y="3455257"/>
            <a:ext cx="702991" cy="1333500"/>
          </a:xfrm>
          <a:prstGeom prst="rect">
            <a:avLst/>
          </a:prstGeom>
          <a:solidFill>
            <a:srgbClr val="DBB419"/>
          </a:solidFill>
          <a:ln>
            <a:solidFill>
              <a:srgbClr val="DBB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600	</a:t>
            </a:r>
            <a:endParaRPr lang="is-IS" dirty="0">
              <a:latin typeface="Fedra Sans Std Bold" panose="020B0803040000020004" pitchFamily="34" charset="0"/>
            </a:endParaRPr>
          </a:p>
        </p:txBody>
      </p:sp>
      <p:sp>
        <p:nvSpPr>
          <p:cNvPr id="18" name="Rectangle 17"/>
          <p:cNvSpPr/>
          <p:nvPr/>
        </p:nvSpPr>
        <p:spPr>
          <a:xfrm>
            <a:off x="7601390" y="3455257"/>
            <a:ext cx="702991" cy="1333500"/>
          </a:xfrm>
          <a:prstGeom prst="rect">
            <a:avLst/>
          </a:prstGeom>
          <a:solidFill>
            <a:srgbClr val="DBB419"/>
          </a:solidFill>
          <a:ln>
            <a:solidFill>
              <a:srgbClr val="DBB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600	</a:t>
            </a:r>
            <a:endParaRPr lang="is-IS" dirty="0">
              <a:latin typeface="Fedra Sans Std Bold" panose="020B0803040000020004" pitchFamily="34" charset="0"/>
            </a:endParaRPr>
          </a:p>
        </p:txBody>
      </p:sp>
      <p:sp>
        <p:nvSpPr>
          <p:cNvPr id="4" name="TextBox 3"/>
          <p:cNvSpPr txBox="1"/>
          <p:nvPr/>
        </p:nvSpPr>
        <p:spPr>
          <a:xfrm>
            <a:off x="4974086" y="3078718"/>
            <a:ext cx="601447" cy="369332"/>
          </a:xfrm>
          <a:prstGeom prst="rect">
            <a:avLst/>
          </a:prstGeom>
          <a:noFill/>
        </p:spPr>
        <p:txBody>
          <a:bodyPr wrap="none" rtlCol="0">
            <a:spAutoFit/>
          </a:bodyPr>
          <a:lstStyle/>
          <a:p>
            <a:r>
              <a:rPr lang="is-IS" dirty="0" smtClean="0">
                <a:solidFill>
                  <a:schemeClr val="tx1">
                    <a:lumMod val="65000"/>
                    <a:lumOff val="35000"/>
                  </a:schemeClr>
                </a:solidFill>
                <a:latin typeface="Fedra Sans Std Bold" panose="020B0803040000020004" pitchFamily="34" charset="0"/>
              </a:rPr>
              <a:t>509</a:t>
            </a:r>
            <a:endParaRPr lang="is-IS" dirty="0">
              <a:solidFill>
                <a:schemeClr val="tx1">
                  <a:lumMod val="65000"/>
                  <a:lumOff val="35000"/>
                </a:schemeClr>
              </a:solidFill>
              <a:latin typeface="Fedra Sans Std Bold" panose="020B0803040000020004" pitchFamily="34" charset="0"/>
            </a:endParaRPr>
          </a:p>
        </p:txBody>
      </p:sp>
      <p:sp>
        <p:nvSpPr>
          <p:cNvPr id="5" name="Right Brace 4"/>
          <p:cNvSpPr/>
          <p:nvPr/>
        </p:nvSpPr>
        <p:spPr>
          <a:xfrm rot="5400000">
            <a:off x="6265309" y="3760232"/>
            <a:ext cx="590550" cy="3371850"/>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solidFill>
                <a:schemeClr val="tx1">
                  <a:lumMod val="65000"/>
                  <a:lumOff val="35000"/>
                </a:schemeClr>
              </a:solidFill>
            </a:endParaRPr>
          </a:p>
        </p:txBody>
      </p:sp>
      <p:sp>
        <p:nvSpPr>
          <p:cNvPr id="19" name="TextBox 18"/>
          <p:cNvSpPr txBox="1"/>
          <p:nvPr/>
        </p:nvSpPr>
        <p:spPr>
          <a:xfrm>
            <a:off x="6157746" y="6103557"/>
            <a:ext cx="792205" cy="369332"/>
          </a:xfrm>
          <a:prstGeom prst="rect">
            <a:avLst/>
          </a:prstGeom>
          <a:noFill/>
        </p:spPr>
        <p:txBody>
          <a:bodyPr wrap="none" rtlCol="0">
            <a:spAutoFit/>
          </a:bodyPr>
          <a:lstStyle/>
          <a:p>
            <a:r>
              <a:rPr lang="is-IS" dirty="0" smtClean="0">
                <a:solidFill>
                  <a:schemeClr val="tx1">
                    <a:lumMod val="65000"/>
                    <a:lumOff val="35000"/>
                  </a:schemeClr>
                </a:solidFill>
                <a:latin typeface="Fedra Sans Std Bold" panose="020B0803040000020004" pitchFamily="34" charset="0"/>
              </a:rPr>
              <a:t>2.300</a:t>
            </a:r>
            <a:endParaRPr lang="is-IS" dirty="0">
              <a:solidFill>
                <a:schemeClr val="tx1">
                  <a:lumMod val="65000"/>
                  <a:lumOff val="35000"/>
                </a:schemeClr>
              </a:solidFill>
              <a:latin typeface="Fedra Sans Std Bold" panose="020B0803040000020004" pitchFamily="34" charset="0"/>
            </a:endParaRPr>
          </a:p>
        </p:txBody>
      </p:sp>
      <p:sp>
        <p:nvSpPr>
          <p:cNvPr id="14" name="Flowchart: Off-page Connector 13"/>
          <p:cNvSpPr/>
          <p:nvPr/>
        </p:nvSpPr>
        <p:spPr>
          <a:xfrm rot="10800000">
            <a:off x="1110824" y="2210697"/>
            <a:ext cx="3103809" cy="3530735"/>
          </a:xfrm>
          <a:prstGeom prst="flowChartOffpageConnector">
            <a:avLst/>
          </a:prstGeom>
          <a:solidFill>
            <a:srgbClr val="E4CC26"/>
          </a:solidFill>
          <a:ln>
            <a:solidFill>
              <a:srgbClr val="E4C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solidFill>
                <a:schemeClr val="bg1"/>
              </a:solidFill>
              <a:latin typeface="Fedra Sans Std Bold" panose="020B0803040000020004" pitchFamily="34" charset="0"/>
            </a:endParaRPr>
          </a:p>
        </p:txBody>
      </p:sp>
      <p:sp>
        <p:nvSpPr>
          <p:cNvPr id="15" name="Rectangle 14"/>
          <p:cNvSpPr/>
          <p:nvPr/>
        </p:nvSpPr>
        <p:spPr>
          <a:xfrm>
            <a:off x="1507850" y="2621847"/>
            <a:ext cx="2828033" cy="2708434"/>
          </a:xfrm>
          <a:prstGeom prst="rect">
            <a:avLst/>
          </a:prstGeom>
        </p:spPr>
        <p:txBody>
          <a:bodyPr wrap="square">
            <a:spAutoFit/>
          </a:bodyPr>
          <a:lstStyle/>
          <a:p>
            <a:endParaRPr lang="is-IS" sz="2000" dirty="0" smtClean="0">
              <a:solidFill>
                <a:schemeClr val="tx1">
                  <a:lumMod val="75000"/>
                  <a:lumOff val="25000"/>
                </a:schemeClr>
              </a:solidFill>
              <a:latin typeface="Fedra Sans Std Bold" panose="020B0803040000020004" pitchFamily="34" charset="0"/>
            </a:endParaRPr>
          </a:p>
          <a:p>
            <a:r>
              <a:rPr lang="is-IS" sz="6600" dirty="0" smtClean="0">
                <a:solidFill>
                  <a:schemeClr val="tx1">
                    <a:lumMod val="75000"/>
                    <a:lumOff val="25000"/>
                  </a:schemeClr>
                </a:solidFill>
                <a:latin typeface="Fedra Sans Std Bold" panose="020B0803040000020004" pitchFamily="34" charset="0"/>
              </a:rPr>
              <a:t>2.300</a:t>
            </a:r>
          </a:p>
          <a:p>
            <a:endParaRPr lang="is-IS" sz="2800" dirty="0" smtClean="0">
              <a:solidFill>
                <a:schemeClr val="tx1">
                  <a:lumMod val="75000"/>
                  <a:lumOff val="25000"/>
                </a:schemeClr>
              </a:solidFill>
              <a:latin typeface="Fedra Sans Std Bold" panose="020B0803040000020004" pitchFamily="34" charset="0"/>
            </a:endParaRPr>
          </a:p>
          <a:p>
            <a:r>
              <a:rPr lang="is-IS" sz="2800" dirty="0" smtClean="0">
                <a:solidFill>
                  <a:schemeClr val="tx1">
                    <a:lumMod val="75000"/>
                    <a:lumOff val="25000"/>
                  </a:schemeClr>
                </a:solidFill>
                <a:latin typeface="Fedra Sans Std Bold" panose="020B0803040000020004" pitchFamily="34" charset="0"/>
              </a:rPr>
              <a:t>Leiguheimili</a:t>
            </a:r>
          </a:p>
          <a:p>
            <a:r>
              <a:rPr lang="is-IS" sz="2800" dirty="0" smtClean="0">
                <a:solidFill>
                  <a:schemeClr val="tx1">
                    <a:lumMod val="75000"/>
                    <a:lumOff val="25000"/>
                  </a:schemeClr>
                </a:solidFill>
                <a:latin typeface="Fedra Sans Std Bold" panose="020B0803040000020004" pitchFamily="34" charset="0"/>
              </a:rPr>
              <a:t>2016-2019</a:t>
            </a:r>
            <a:endParaRPr lang="is-IS" sz="2800" dirty="0"/>
          </a:p>
        </p:txBody>
      </p:sp>
      <p:sp>
        <p:nvSpPr>
          <p:cNvPr id="21" name="Rectangle 20"/>
          <p:cNvSpPr/>
          <p:nvPr/>
        </p:nvSpPr>
        <p:spPr>
          <a:xfrm>
            <a:off x="8641141" y="3219718"/>
            <a:ext cx="696041" cy="1566891"/>
          </a:xfrm>
          <a:prstGeom prst="rect">
            <a:avLst/>
          </a:prstGeom>
          <a:solidFill>
            <a:schemeClr val="bg1"/>
          </a:solidFill>
          <a:ln w="28575">
            <a:solidFill>
              <a:srgbClr val="DBB41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solidFill>
                <a:srgbClr val="DBB419"/>
              </a:solidFill>
              <a:latin typeface="Fedra Sans Std Bold" panose="020B0803040000020004" pitchFamily="34" charset="0"/>
            </a:endParaRPr>
          </a:p>
        </p:txBody>
      </p:sp>
      <p:sp>
        <p:nvSpPr>
          <p:cNvPr id="22" name="Rectangle 21"/>
          <p:cNvSpPr/>
          <p:nvPr/>
        </p:nvSpPr>
        <p:spPr>
          <a:xfrm>
            <a:off x="9556831" y="3747752"/>
            <a:ext cx="803118" cy="1038857"/>
          </a:xfrm>
          <a:prstGeom prst="rect">
            <a:avLst/>
          </a:prstGeom>
          <a:solidFill>
            <a:schemeClr val="bg1"/>
          </a:solidFill>
          <a:ln w="28575">
            <a:solidFill>
              <a:srgbClr val="DBB41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smtClean="0">
              <a:solidFill>
                <a:srgbClr val="DBB419"/>
              </a:solidFill>
              <a:latin typeface="Fedra Sans Std Bold" panose="020B0803040000020004" pitchFamily="34" charset="0"/>
            </a:endParaRPr>
          </a:p>
          <a:p>
            <a:pPr algn="ctr"/>
            <a:r>
              <a:rPr lang="is-IS" dirty="0" smtClean="0">
                <a:latin typeface="Fedra Sans Std Bold" panose="020B0803040000020004" pitchFamily="34" charset="0"/>
              </a:rPr>
              <a:t>00	</a:t>
            </a:r>
            <a:endParaRPr lang="is-IS" dirty="0">
              <a:latin typeface="Fedra Sans Std Bold" panose="020B0803040000020004" pitchFamily="34" charset="0"/>
            </a:endParaRPr>
          </a:p>
        </p:txBody>
      </p:sp>
      <p:sp>
        <p:nvSpPr>
          <p:cNvPr id="23" name="Right Brace 22"/>
          <p:cNvSpPr/>
          <p:nvPr/>
        </p:nvSpPr>
        <p:spPr>
          <a:xfrm rot="5400000">
            <a:off x="9667151" y="4157755"/>
            <a:ext cx="590550" cy="2576803"/>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solidFill>
                <a:schemeClr val="tx1">
                  <a:lumMod val="65000"/>
                  <a:lumOff val="35000"/>
                </a:schemeClr>
              </a:solidFill>
            </a:endParaRPr>
          </a:p>
        </p:txBody>
      </p:sp>
      <p:sp>
        <p:nvSpPr>
          <p:cNvPr id="24" name="TextBox 23"/>
          <p:cNvSpPr txBox="1"/>
          <p:nvPr/>
        </p:nvSpPr>
        <p:spPr>
          <a:xfrm>
            <a:off x="8803096" y="6158985"/>
            <a:ext cx="2326278" cy="369332"/>
          </a:xfrm>
          <a:prstGeom prst="rect">
            <a:avLst/>
          </a:prstGeom>
          <a:noFill/>
        </p:spPr>
        <p:txBody>
          <a:bodyPr wrap="none" rtlCol="0">
            <a:spAutoFit/>
          </a:bodyPr>
          <a:lstStyle/>
          <a:p>
            <a:r>
              <a:rPr lang="is-IS" dirty="0" smtClean="0">
                <a:solidFill>
                  <a:schemeClr val="tx1">
                    <a:lumMod val="65000"/>
                    <a:lumOff val="35000"/>
                  </a:schemeClr>
                </a:solidFill>
                <a:latin typeface="Fedra Sans Std Bold" panose="020B0803040000020004" pitchFamily="34" charset="0"/>
              </a:rPr>
              <a:t>Húsnæðisáætlanir</a:t>
            </a:r>
            <a:endParaRPr lang="is-IS" dirty="0">
              <a:solidFill>
                <a:schemeClr val="tx1">
                  <a:lumMod val="65000"/>
                  <a:lumOff val="35000"/>
                </a:schemeClr>
              </a:solidFill>
              <a:latin typeface="Fedra Sans Std Bold" panose="020B0803040000020004" pitchFamily="34" charset="0"/>
            </a:endParaRPr>
          </a:p>
        </p:txBody>
      </p:sp>
      <p:sp>
        <p:nvSpPr>
          <p:cNvPr id="25" name="Rectangle 24"/>
          <p:cNvSpPr/>
          <p:nvPr/>
        </p:nvSpPr>
        <p:spPr>
          <a:xfrm>
            <a:off x="10554786" y="3455257"/>
            <a:ext cx="696041" cy="1342392"/>
          </a:xfrm>
          <a:prstGeom prst="rect">
            <a:avLst/>
          </a:prstGeom>
          <a:solidFill>
            <a:schemeClr val="bg1"/>
          </a:solidFill>
          <a:ln w="28575">
            <a:solidFill>
              <a:srgbClr val="DBB41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latin typeface="Fedra Sans Std Bold" panose="020B0803040000020004" pitchFamily="34" charset="0"/>
              </a:rPr>
              <a:t>600	</a:t>
            </a:r>
            <a:endParaRPr lang="is-IS" dirty="0">
              <a:latin typeface="Fedra Sans Std Bold" panose="020B0803040000020004" pitchFamily="34" charset="0"/>
            </a:endParaRPr>
          </a:p>
        </p:txBody>
      </p:sp>
    </p:spTree>
    <p:extLst>
      <p:ext uri="{BB962C8B-B14F-4D97-AF65-F5344CB8AC3E}">
        <p14:creationId xmlns:p14="http://schemas.microsoft.com/office/powerpoint/2010/main" val="248906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
          <p:cNvPicPr>
            <a:picLocks noChangeAspect="1"/>
          </p:cNvPicPr>
          <p:nvPr/>
        </p:nvPicPr>
        <p:blipFill>
          <a:blip r:embed="rId3"/>
          <a:stretch>
            <a:fillRect/>
          </a:stretch>
        </p:blipFill>
        <p:spPr>
          <a:xfrm>
            <a:off x="8957644" y="73541"/>
            <a:ext cx="2293183" cy="94133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3244" y="301398"/>
            <a:ext cx="401638" cy="401638"/>
          </a:xfrm>
          <a:prstGeom prst="rect">
            <a:avLst/>
          </a:prstGeom>
        </p:spPr>
      </p:pic>
      <p:cxnSp>
        <p:nvCxnSpPr>
          <p:cNvPr id="9" name="Straight Connector 8"/>
          <p:cNvCxnSpPr/>
          <p:nvPr/>
        </p:nvCxnSpPr>
        <p:spPr>
          <a:xfrm flipV="1">
            <a:off x="1104900" y="965200"/>
            <a:ext cx="9711783" cy="12700"/>
          </a:xfrm>
          <a:prstGeom prst="line">
            <a:avLst/>
          </a:prstGeom>
          <a:ln w="41275"/>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016000" y="998653"/>
            <a:ext cx="10136094" cy="584775"/>
          </a:xfrm>
          <a:prstGeom prst="rect">
            <a:avLst/>
          </a:prstGeom>
          <a:noFill/>
        </p:spPr>
        <p:txBody>
          <a:bodyPr wrap="square" rtlCol="0">
            <a:spAutoFit/>
          </a:bodyPr>
          <a:lstStyle/>
          <a:p>
            <a:r>
              <a:rPr lang="is-IS" sz="3200" spc="100" dirty="0" smtClean="0">
                <a:latin typeface="Fedra Sans Std Medium" charset="0"/>
                <a:ea typeface="Fedra Sans Std Medium" charset="0"/>
                <a:cs typeface="Fedra Sans Std Medium" charset="0"/>
              </a:rPr>
              <a:t>Úthlutanir 2016 – 385 íbúðir í fyrri úthlutun</a:t>
            </a:r>
            <a:endParaRPr lang="is-IS" sz="3200" spc="100" dirty="0">
              <a:latin typeface="Fedra Sans Std Medium" charset="0"/>
              <a:ea typeface="Fedra Sans Std Medium" charset="0"/>
              <a:cs typeface="Fedra Sans Std Medium" charset="0"/>
            </a:endParaRPr>
          </a:p>
        </p:txBody>
      </p:sp>
      <p:pic>
        <p:nvPicPr>
          <p:cNvPr id="1026" name="AF211DE1-E869-4434-B372-EE3EBA6025A0" descr="282E6ACF-7903-42D5-993E-82B5A983B8B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6723" y="2342091"/>
            <a:ext cx="4635889" cy="30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8489626" y="4602256"/>
            <a:ext cx="3229217" cy="1754326"/>
          </a:xfrm>
          <a:prstGeom prst="rect">
            <a:avLst/>
          </a:prstGeom>
          <a:noFill/>
        </p:spPr>
        <p:txBody>
          <a:bodyPr wrap="none" rtlCol="0">
            <a:spAutoFit/>
          </a:bodyPr>
          <a:lstStyle/>
          <a:p>
            <a:r>
              <a:rPr lang="is-IS" b="1" dirty="0" smtClean="0">
                <a:latin typeface="Fedra Sans Std Bold" panose="020B0803040000020004" pitchFamily="34" charset="0"/>
              </a:rPr>
              <a:t>22 Suðurland</a:t>
            </a:r>
          </a:p>
          <a:p>
            <a:r>
              <a:rPr lang="is-IS" dirty="0" smtClean="0">
                <a:latin typeface="Fedra Sans Std Light" panose="020B0303040000020004" pitchFamily="34" charset="0"/>
              </a:rPr>
              <a:t>11 í Vestmannaeyjum FS</a:t>
            </a:r>
          </a:p>
          <a:p>
            <a:r>
              <a:rPr lang="is-IS" dirty="0" smtClean="0">
                <a:latin typeface="Fedra Sans Std Light" panose="020B0303040000020004" pitchFamily="34" charset="0"/>
              </a:rPr>
              <a:t>4 í Vík í Mýrdal </a:t>
            </a:r>
          </a:p>
          <a:p>
            <a:r>
              <a:rPr lang="is-IS" dirty="0" smtClean="0">
                <a:latin typeface="Fedra Sans Std Light" panose="020B0303040000020004" pitchFamily="34" charset="0"/>
              </a:rPr>
              <a:t>5 í Höfn í Hornafirði</a:t>
            </a:r>
          </a:p>
          <a:p>
            <a:r>
              <a:rPr lang="is-IS" dirty="0" smtClean="0">
                <a:latin typeface="Fedra Sans Std Light" panose="020B0303040000020004" pitchFamily="34" charset="0"/>
              </a:rPr>
              <a:t>2 í Árborg – Brynja hússjóður</a:t>
            </a:r>
          </a:p>
          <a:p>
            <a:endParaRPr lang="is-IS" dirty="0">
              <a:latin typeface="Fedra Sans Std Light" panose="020B0303040000020004" pitchFamily="34" charset="0"/>
            </a:endParaRPr>
          </a:p>
        </p:txBody>
      </p:sp>
      <p:sp>
        <p:nvSpPr>
          <p:cNvPr id="25" name="Rectangle 24"/>
          <p:cNvSpPr/>
          <p:nvPr/>
        </p:nvSpPr>
        <p:spPr>
          <a:xfrm>
            <a:off x="8844667" y="1699926"/>
            <a:ext cx="6096000" cy="646331"/>
          </a:xfrm>
          <a:prstGeom prst="rect">
            <a:avLst/>
          </a:prstGeom>
        </p:spPr>
        <p:txBody>
          <a:bodyPr>
            <a:spAutoFit/>
          </a:bodyPr>
          <a:lstStyle/>
          <a:p>
            <a:r>
              <a:rPr lang="is-IS" b="1" dirty="0" smtClean="0">
                <a:latin typeface="Fedra Sans Std Bold" panose="020B0803040000020004" pitchFamily="34" charset="0"/>
              </a:rPr>
              <a:t>5 Norðurland eystra</a:t>
            </a:r>
            <a:endParaRPr lang="is-IS" b="1" dirty="0">
              <a:latin typeface="Fedra Sans Std Bold" panose="020B0803040000020004" pitchFamily="34" charset="0"/>
            </a:endParaRPr>
          </a:p>
          <a:p>
            <a:r>
              <a:rPr lang="is-IS" dirty="0" smtClean="0">
                <a:latin typeface="Fedra Sans Std Light" panose="020B0303040000020004" pitchFamily="34" charset="0"/>
              </a:rPr>
              <a:t>5 Akureyri – Brynja Hússjóður</a:t>
            </a:r>
            <a:endParaRPr lang="is-IS" dirty="0"/>
          </a:p>
        </p:txBody>
      </p:sp>
      <p:sp>
        <p:nvSpPr>
          <p:cNvPr id="27" name="Rectangle 26"/>
          <p:cNvSpPr/>
          <p:nvPr/>
        </p:nvSpPr>
        <p:spPr>
          <a:xfrm>
            <a:off x="4149701" y="3665098"/>
            <a:ext cx="3698738" cy="646331"/>
          </a:xfrm>
          <a:prstGeom prst="rect">
            <a:avLst/>
          </a:prstGeom>
        </p:spPr>
        <p:txBody>
          <a:bodyPr wrap="square">
            <a:spAutoFit/>
          </a:bodyPr>
          <a:lstStyle/>
          <a:p>
            <a:pPr algn="r"/>
            <a:r>
              <a:rPr lang="is-IS" b="1" dirty="0" smtClean="0">
                <a:latin typeface="Fedra Sans Std Bold" panose="020B0803040000020004" pitchFamily="34" charset="0"/>
              </a:rPr>
              <a:t>3 Vesturland</a:t>
            </a:r>
            <a:endParaRPr lang="is-IS" b="1" dirty="0">
              <a:latin typeface="Fedra Sans Std Bold" panose="020B0803040000020004" pitchFamily="34" charset="0"/>
            </a:endParaRPr>
          </a:p>
          <a:p>
            <a:pPr algn="r"/>
            <a:r>
              <a:rPr lang="is-IS" dirty="0" smtClean="0">
                <a:latin typeface="Fedra Sans Std Light" panose="020B0303040000020004" pitchFamily="34" charset="0"/>
              </a:rPr>
              <a:t>3 Akranesi – Brynja Hússjóður</a:t>
            </a:r>
            <a:endParaRPr lang="is-IS" dirty="0"/>
          </a:p>
        </p:txBody>
      </p:sp>
      <p:sp>
        <p:nvSpPr>
          <p:cNvPr id="29" name="TextBox 28"/>
          <p:cNvSpPr txBox="1"/>
          <p:nvPr/>
        </p:nvSpPr>
        <p:spPr>
          <a:xfrm>
            <a:off x="323122" y="3528464"/>
            <a:ext cx="4302973" cy="2308324"/>
          </a:xfrm>
          <a:prstGeom prst="rect">
            <a:avLst/>
          </a:prstGeom>
          <a:noFill/>
        </p:spPr>
        <p:txBody>
          <a:bodyPr wrap="none" rtlCol="0">
            <a:spAutoFit/>
          </a:bodyPr>
          <a:lstStyle/>
          <a:p>
            <a:r>
              <a:rPr lang="is-IS" b="1" dirty="0" smtClean="0">
                <a:latin typeface="Fedra Sans Std Bold" panose="020B0803040000020004" pitchFamily="34" charset="0"/>
              </a:rPr>
              <a:t>346 Höfuðborgarsvæðið</a:t>
            </a:r>
          </a:p>
          <a:p>
            <a:r>
              <a:rPr lang="is-IS" dirty="0">
                <a:latin typeface="Fedra Sans Std Light" panose="020B0303040000020004" pitchFamily="34" charset="0"/>
              </a:rPr>
              <a:t>1 í Mosfellsbæ - Brynja</a:t>
            </a:r>
          </a:p>
          <a:p>
            <a:r>
              <a:rPr lang="is-IS" dirty="0">
                <a:latin typeface="Fedra Sans Std Light" panose="020B0303040000020004" pitchFamily="34" charset="0"/>
              </a:rPr>
              <a:t>3 í Hafnarfirði  - Brynja</a:t>
            </a:r>
          </a:p>
          <a:p>
            <a:r>
              <a:rPr lang="is-IS" dirty="0" smtClean="0">
                <a:latin typeface="Fedra Sans Std Light" panose="020B0303040000020004" pitchFamily="34" charset="0"/>
              </a:rPr>
              <a:t>32 </a:t>
            </a:r>
            <a:r>
              <a:rPr lang="is-IS" dirty="0">
                <a:latin typeface="Fedra Sans Std Light" panose="020B0303040000020004" pitchFamily="34" charset="0"/>
              </a:rPr>
              <a:t>í Hafnarfirði - Bjarg</a:t>
            </a:r>
          </a:p>
          <a:p>
            <a:r>
              <a:rPr lang="is-IS" dirty="0" smtClean="0">
                <a:latin typeface="Fedra Sans Std Light" panose="020B0303040000020004" pitchFamily="34" charset="0"/>
              </a:rPr>
              <a:t>115 í Reykjavík - Bjarg</a:t>
            </a:r>
          </a:p>
          <a:p>
            <a:r>
              <a:rPr lang="is-IS" dirty="0" smtClean="0">
                <a:latin typeface="Fedra Sans Std Light" panose="020B0303040000020004" pitchFamily="34" charset="0"/>
              </a:rPr>
              <a:t>83 í Reykjavík – Félagsbústaðir</a:t>
            </a:r>
          </a:p>
          <a:p>
            <a:r>
              <a:rPr lang="is-IS" dirty="0" smtClean="0">
                <a:latin typeface="Fedra Sans Std Light" panose="020B0303040000020004" pitchFamily="34" charset="0"/>
              </a:rPr>
              <a:t>112 í Reykjavík – Nauthólsvegur 83 hses.</a:t>
            </a:r>
            <a:endParaRPr lang="is-IS" dirty="0">
              <a:latin typeface="Fedra Sans Std Light" panose="020B0303040000020004" pitchFamily="34" charset="0"/>
            </a:endParaRPr>
          </a:p>
          <a:p>
            <a:endParaRPr lang="is-IS" dirty="0">
              <a:latin typeface="Fedra Sans Std Light" panose="020B0303040000020004" pitchFamily="34" charset="0"/>
            </a:endParaRPr>
          </a:p>
        </p:txBody>
      </p:sp>
      <p:sp>
        <p:nvSpPr>
          <p:cNvPr id="17" name="Rectangle 16"/>
          <p:cNvSpPr/>
          <p:nvPr/>
        </p:nvSpPr>
        <p:spPr>
          <a:xfrm>
            <a:off x="4328245" y="5433252"/>
            <a:ext cx="3698738" cy="923330"/>
          </a:xfrm>
          <a:prstGeom prst="rect">
            <a:avLst/>
          </a:prstGeom>
        </p:spPr>
        <p:txBody>
          <a:bodyPr wrap="square">
            <a:spAutoFit/>
          </a:bodyPr>
          <a:lstStyle/>
          <a:p>
            <a:pPr algn="r"/>
            <a:r>
              <a:rPr lang="is-IS" b="1" dirty="0">
                <a:latin typeface="Fedra Sans Std Bold" panose="020B0803040000020004" pitchFamily="34" charset="0"/>
              </a:rPr>
              <a:t>9</a:t>
            </a:r>
            <a:r>
              <a:rPr lang="is-IS" b="1" dirty="0" smtClean="0">
                <a:latin typeface="Fedra Sans Std Bold" panose="020B0803040000020004" pitchFamily="34" charset="0"/>
              </a:rPr>
              <a:t> Suðurnes</a:t>
            </a:r>
            <a:endParaRPr lang="is-IS" b="1" dirty="0">
              <a:latin typeface="Fedra Sans Std Bold" panose="020B0803040000020004" pitchFamily="34" charset="0"/>
            </a:endParaRPr>
          </a:p>
          <a:p>
            <a:pPr algn="r"/>
            <a:r>
              <a:rPr lang="is-IS" dirty="0" smtClean="0">
                <a:latin typeface="Fedra Sans Std Light" panose="020B0303040000020004" pitchFamily="34" charset="0"/>
              </a:rPr>
              <a:t>4 í Reykjanesbæ Brynja</a:t>
            </a:r>
          </a:p>
          <a:p>
            <a:pPr algn="r"/>
            <a:r>
              <a:rPr lang="is-IS" dirty="0" smtClean="0">
                <a:latin typeface="Fedra Sans Std Light" panose="020B0303040000020004" pitchFamily="34" charset="0"/>
              </a:rPr>
              <a:t>5 í Sandgerði Þroskahjálp</a:t>
            </a:r>
            <a:endParaRPr lang="is-IS" dirty="0"/>
          </a:p>
        </p:txBody>
      </p:sp>
      <p:cxnSp>
        <p:nvCxnSpPr>
          <p:cNvPr id="3" name="Straight Arrow Connector 2"/>
          <p:cNvCxnSpPr/>
          <p:nvPr/>
        </p:nvCxnSpPr>
        <p:spPr>
          <a:xfrm flipH="1">
            <a:off x="2971800" y="4545226"/>
            <a:ext cx="4876639" cy="0"/>
          </a:xfrm>
          <a:prstGeom prst="straightConnector1">
            <a:avLst/>
          </a:prstGeom>
          <a:ln w="28575">
            <a:solidFill>
              <a:srgbClr val="DD922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282742" y="4783015"/>
            <a:ext cx="243473" cy="650237"/>
          </a:xfrm>
          <a:prstGeom prst="straightConnector1">
            <a:avLst/>
          </a:prstGeom>
          <a:ln w="28575">
            <a:solidFill>
              <a:srgbClr val="DD922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9146098" y="2304372"/>
            <a:ext cx="201102" cy="907873"/>
          </a:xfrm>
          <a:prstGeom prst="straightConnector1">
            <a:avLst/>
          </a:prstGeom>
          <a:ln w="28575">
            <a:solidFill>
              <a:srgbClr val="DD922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745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35694</TotalTime>
  <Words>2517</Words>
  <Application>Microsoft Office PowerPoint</Application>
  <PresentationFormat>Widescreen</PresentationFormat>
  <Paragraphs>500</Paragraphs>
  <Slides>25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Calibri</vt:lpstr>
      <vt:lpstr>Calibri Light</vt:lpstr>
      <vt:lpstr>Fedra Sans Std Bold</vt:lpstr>
      <vt:lpstr>Fedra Sans Std Light</vt:lpstr>
      <vt:lpstr>Fedra Sans Std Medium</vt:lpstr>
      <vt:lpstr>Fedra Serif B Std Book</vt:lpstr>
      <vt:lpstr>Fedra Serif B Std Demi</vt:lpstr>
      <vt:lpstr>Fedra Serif B Std Medium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Hrafnhildur Sif Hrafnsdóttir</dc:creator>
  <cp:lastModifiedBy>Hrafnhildur Sif Hrafnsdóttir</cp:lastModifiedBy>
  <cp:revision>185</cp:revision>
  <cp:lastPrinted>2017-03-30T10:16:10Z</cp:lastPrinted>
  <dcterms:created xsi:type="dcterms:W3CDTF">2017-03-02T13:21:37Z</dcterms:created>
  <dcterms:modified xsi:type="dcterms:W3CDTF">2017-03-30T17:06:44Z</dcterms:modified>
</cp:coreProperties>
</file>